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68" r:id="rId5"/>
    <p:sldId id="260" r:id="rId6"/>
    <p:sldId id="267" r:id="rId7"/>
    <p:sldId id="258" r:id="rId8"/>
    <p:sldId id="263" r:id="rId9"/>
    <p:sldId id="262" r:id="rId10"/>
    <p:sldId id="259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6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/>
              <a:pPr>
                <a:defRPr/>
              </a:pPr>
              <a:t>20.04.2024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/>
              <a:pPr>
                <a:defRPr/>
              </a:pPr>
              <a:t>20.04.2024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/>
              <a:pPr>
                <a:defRPr/>
              </a:pPr>
              <a:t>20.04.2024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/>
              <a:pPr>
                <a:defRPr/>
              </a:pPr>
              <a:t>20.04.2024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/>
              <a:pPr>
                <a:defRPr/>
              </a:pPr>
              <a:t>20.04.2024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/>
              <a:pPr>
                <a:defRPr/>
              </a:pPr>
              <a:t>20.04.2024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/>
              <a:pPr>
                <a:defRPr/>
              </a:pPr>
              <a:t>20.04.2024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/>
              <a:pPr>
                <a:defRPr/>
              </a:pPr>
              <a:t>20.04.2024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/>
              <a:pPr>
                <a:defRPr/>
              </a:pPr>
              <a:t>20.04.2024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/>
              <a:pPr>
                <a:defRPr/>
              </a:pPr>
              <a:t>20.04.2024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/>
              <a:pPr>
                <a:defRPr/>
              </a:pPr>
              <a:t>20.04.2024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/>
              <a:pPr>
                <a:defRPr/>
              </a:pPr>
              <a:t>20.04.2024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357290" y="3284984"/>
            <a:ext cx="7358063" cy="2952327"/>
          </a:xfrm>
        </p:spPr>
        <p:txBody>
          <a:bodyPr/>
          <a:lstStyle/>
          <a:p>
            <a:pPr algn="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ПРОГРАММА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/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ДЕТСКО-РОДИТЕЛЬСКОГО КЛУБА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/>
            </a:r>
            <a:b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«ПОЭТИЧЕСКАЯ ГОСТИНАЯ»</a:t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3600" b="1" dirty="0" smtClean="0">
                <a:latin typeface="Bookman Old Style" pitchFamily="18" charset="0"/>
              </a:rPr>
              <a:t/>
            </a:r>
            <a:br>
              <a:rPr lang="ru-RU" sz="3600" b="1" dirty="0" smtClean="0">
                <a:latin typeface="Bookman Old Style" pitchFamily="18" charset="0"/>
              </a:rPr>
            </a:b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Составитель: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Суркова Т.Б. воспитатель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высшей квалификационной категории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/>
              <a:t> 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b="1" i="1" dirty="0" smtClean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C:\Users\User\Downloads\IMG_8890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4437112"/>
            <a:ext cx="1800200" cy="1656184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28625" y="1785938"/>
            <a:ext cx="8229600" cy="1143000"/>
          </a:xfrm>
        </p:spPr>
        <p:txBody>
          <a:bodyPr/>
          <a:lstStyle/>
          <a:p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00375"/>
            <a:ext cx="8229600" cy="3125788"/>
          </a:xfrm>
        </p:spPr>
        <p:txBody>
          <a:bodyPr/>
          <a:lstStyle/>
          <a:p>
            <a:pPr algn="ctr">
              <a:buNone/>
              <a:defRPr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976064" y="2967335"/>
            <a:ext cx="519187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 внимание ! 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179512" y="2000250"/>
            <a:ext cx="8964487" cy="4093046"/>
          </a:xfrm>
        </p:spPr>
        <p:txBody>
          <a:bodyPr/>
          <a:lstStyle/>
          <a:p>
            <a:pPr marL="269875" algn="l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600" dirty="0" smtClean="0"/>
              <a:t>«</a:t>
            </a:r>
            <a:r>
              <a:rPr lang="ru-RU" sz="3200" b="1" dirty="0" smtClean="0"/>
              <a:t>Дать ребенку радость поэтического вдохновения, пробудить в его сердце живой родник поэтического творчества – это такое же важное дело, как научить читать и решать задачи».                     </a:t>
            </a:r>
            <a:br>
              <a:rPr lang="ru-RU" sz="3200" b="1" dirty="0" smtClean="0"/>
            </a:br>
            <a:r>
              <a:rPr lang="ru-RU" sz="3200" b="1" dirty="0" smtClean="0"/>
              <a:t>                                             В.А. Сухомлинский.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endParaRPr lang="ru-RU" sz="3600" dirty="0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571500" y="5949280"/>
            <a:ext cx="8158163" cy="605508"/>
          </a:xfrm>
        </p:spPr>
        <p:txBody>
          <a:bodyPr/>
          <a:lstStyle/>
          <a:p>
            <a:endParaRPr lang="ru-RU" sz="2800" dirty="0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28625" y="2000250"/>
            <a:ext cx="8229600" cy="420638"/>
          </a:xfrm>
        </p:spPr>
        <p:txBody>
          <a:bodyPr/>
          <a:lstStyle/>
          <a:p>
            <a:r>
              <a:rPr lang="ru-RU" sz="2800" b="1" dirty="0" smtClean="0">
                <a:latin typeface="Bookman Old Style" pitchFamily="18" charset="0"/>
              </a:rPr>
              <a:t>Актуальность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571500" y="2636912"/>
            <a:ext cx="8158163" cy="3917876"/>
          </a:xfrm>
        </p:spPr>
        <p:txBody>
          <a:bodyPr/>
          <a:lstStyle/>
          <a:p>
            <a:pPr marL="0" indent="179388"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Разучивание поэтических произведений для дошкольников имеет огромную пользу: расширяется кругозор, развивается память, речь, открывается богатство интонаций, формируется культурный уровень маленького человека. Стихи воспитывают у ребенка особое, трепетное, вдумчивое отношение к литературе, позволяют привить с ранних лет понимание всей красоты слова, мелодии и ритма.</a:t>
            </a:r>
          </a:p>
          <a:p>
            <a:pPr marL="0" indent="179388"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Повторение и заучивание стихов является прекрасной тренировкой для мозга.</a:t>
            </a:r>
          </a:p>
          <a:p>
            <a:pPr marL="0" indent="179388"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Давно доказано, что ребенку, знающему большое количество стихов в детстве, в дальнейшей жизни намного проще даются любые познания, они демонстрируют лучшие показатели интеллектуального развития, чем их сверстники, которых по каким-либо причинам со стихами не знакомили.</a:t>
            </a:r>
          </a:p>
          <a:p>
            <a:endParaRPr lang="ru-RU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233576002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507994" y="2348880"/>
            <a:ext cx="8158163" cy="432048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Цель:</a:t>
            </a:r>
            <a:endParaRPr lang="ru-RU" sz="1800" dirty="0" smtClean="0"/>
          </a:p>
          <a:p>
            <a:pPr marL="0" indent="0" algn="just">
              <a:buNone/>
            </a:pPr>
            <a:r>
              <a:rPr lang="ru-RU" sz="1800" dirty="0" smtClean="0"/>
              <a:t> </a:t>
            </a:r>
            <a:r>
              <a:rPr lang="ru-RU" sz="2400" b="1" dirty="0" smtClean="0"/>
              <a:t>Формирование у детей старшего дошкольного возраста интереса к поэтическому художественному слову, обогащение детско-родительских отношений, вовлечение родителей в воспитательно-образовательный процесс дошкольного образовательного учреждения, как равноправных и </a:t>
            </a:r>
            <a:r>
              <a:rPr lang="ru-RU" sz="2400" b="1" dirty="0" err="1" smtClean="0"/>
              <a:t>равноответственных</a:t>
            </a:r>
            <a:r>
              <a:rPr lang="ru-RU" sz="2400" b="1" dirty="0" smtClean="0"/>
              <a:t> партнеров.</a:t>
            </a:r>
          </a:p>
          <a:p>
            <a:pPr>
              <a:buNone/>
            </a:pPr>
            <a:r>
              <a:rPr lang="ru-RU" sz="2400" dirty="0" smtClean="0"/>
              <a:t> </a:t>
            </a:r>
          </a:p>
          <a:p>
            <a:endParaRPr lang="ru-RU" sz="2800" dirty="0" smtClean="0"/>
          </a:p>
        </p:txBody>
      </p:sp>
      <p:pic>
        <p:nvPicPr>
          <p:cNvPr id="3" name="Рисунок 2" descr="https://avatars.mds.yandex.net/i?id=2794ef40755b20da9820e793c2dd972a5b146396-4585695-images-thumbs&amp;n=1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4869160"/>
            <a:ext cx="1838466" cy="1728192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20121157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28625" y="2000250"/>
            <a:ext cx="8229600" cy="1000125"/>
          </a:xfrm>
        </p:spPr>
        <p:txBody>
          <a:bodyPr/>
          <a:lstStyle/>
          <a:p>
            <a:pPr algn="l"/>
            <a:r>
              <a:rPr lang="ru-RU" sz="2400" b="1" dirty="0" smtClean="0">
                <a:solidFill>
                  <a:srgbClr val="FF0000"/>
                </a:solidFill>
              </a:rPr>
              <a:t>Задачи:</a:t>
            </a: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endParaRPr lang="ru-RU" sz="2400" dirty="0" smtClean="0">
              <a:solidFill>
                <a:srgbClr val="FF0000"/>
              </a:solidFill>
            </a:endParaRP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251520" y="2420888"/>
            <a:ext cx="8640960" cy="424847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 smtClean="0"/>
              <a:t>1. </a:t>
            </a:r>
            <a:r>
              <a:rPr lang="ru-RU" sz="2000" b="1" dirty="0" smtClean="0"/>
              <a:t>Создать условия для познавательно-речевого и художественно - эстетического развития воспитанников;</a:t>
            </a:r>
          </a:p>
          <a:p>
            <a:pPr marL="0" indent="0" algn="just">
              <a:buNone/>
            </a:pPr>
            <a:r>
              <a:rPr lang="ru-RU" sz="2000" b="1" dirty="0" smtClean="0"/>
              <a:t>2. Совершенствовать художественно-речевые исполнительские навыки детей  при чтении стихотворений;</a:t>
            </a:r>
          </a:p>
          <a:p>
            <a:pPr marL="0" indent="0" algn="just">
              <a:buNone/>
            </a:pPr>
            <a:r>
              <a:rPr lang="ru-RU" sz="2000" b="1" dirty="0" smtClean="0"/>
              <a:t>3. Формировать навыки выразительного чтения, артистического умения у воспитанников;</a:t>
            </a:r>
          </a:p>
          <a:p>
            <a:pPr marL="0" indent="0" algn="just">
              <a:buNone/>
            </a:pPr>
            <a:r>
              <a:rPr lang="ru-RU" sz="2000" b="1" dirty="0" smtClean="0"/>
              <a:t>4. Воспитать положительно-эмоциональное отношение к литературным поэтическим произведениям у воспитанников и их родителей (законных представителей).</a:t>
            </a:r>
          </a:p>
          <a:p>
            <a:pPr marL="0" indent="0" algn="just">
              <a:buNone/>
            </a:pPr>
            <a:r>
              <a:rPr lang="ru-RU" sz="2000" b="1" dirty="0" smtClean="0"/>
              <a:t>5.Привлекать родителей (законных представителей) воспитанников к сотрудничеству.</a:t>
            </a: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67544" y="2204863"/>
            <a:ext cx="8229600" cy="504057"/>
          </a:xfrm>
        </p:spPr>
        <p:txBody>
          <a:bodyPr/>
          <a:lstStyle/>
          <a:p>
            <a:pPr algn="l"/>
            <a:r>
              <a:rPr lang="ru-RU" sz="3200" b="1" i="1" dirty="0" smtClean="0">
                <a:solidFill>
                  <a:srgbClr val="FF0000"/>
                </a:solidFill>
              </a:rPr>
              <a:t>Результативность  дети:</a:t>
            </a:r>
            <a:r>
              <a:rPr lang="ru-RU" sz="3200" b="1" i="1" dirty="0" smtClean="0"/>
              <a:t> </a:t>
            </a:r>
            <a:br>
              <a:rPr lang="ru-RU" sz="3200" b="1" i="1" dirty="0" smtClean="0"/>
            </a:br>
            <a:endParaRPr lang="ru-RU" sz="3200" dirty="0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251520" y="2492896"/>
            <a:ext cx="8712968" cy="3600400"/>
          </a:xfrm>
        </p:spPr>
        <p:txBody>
          <a:bodyPr/>
          <a:lstStyle/>
          <a:p>
            <a:pPr>
              <a:buNone/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 lvl="0"/>
            <a:r>
              <a:rPr lang="ru-RU" sz="1800" b="1" dirty="0" smtClean="0"/>
              <a:t>Приобщение детей дошкольного возраста к художественной литературе, формирование интереса к книгам и детскому чтению, приобретение запаса литературных художественных впечатлений, опыта слушателя.</a:t>
            </a:r>
          </a:p>
          <a:p>
            <a:pPr lvl="0"/>
            <a:r>
              <a:rPr lang="ru-RU" sz="1800" b="1" dirty="0" smtClean="0"/>
              <a:t>Воспитание ценностного отношения к книге.</a:t>
            </a:r>
          </a:p>
          <a:p>
            <a:pPr lvl="0"/>
            <a:r>
              <a:rPr lang="ru-RU" sz="1800" b="1" dirty="0" smtClean="0"/>
              <a:t>Развитие познавательной, творческой и эмоциональной активности в процессе приобщения дошкольников к литературе; развитие таких форм воображения, в основе которых лежит интерпретация литературного образа.</a:t>
            </a:r>
          </a:p>
          <a:p>
            <a:pPr lvl="0"/>
            <a:r>
              <a:rPr lang="ru-RU" sz="1800" b="1" dirty="0" smtClean="0"/>
              <a:t>Расширение кругозора детей, обогащение и активизация словарного запаса.</a:t>
            </a:r>
          </a:p>
          <a:p>
            <a:pPr lvl="0"/>
            <a:r>
              <a:rPr lang="ru-RU" sz="1800" b="1" dirty="0" smtClean="0"/>
              <a:t>Развитие творческих способностей детей путем привлечения их к выражению своих впечатлений в различных видах продуктивной деятельности.</a:t>
            </a:r>
          </a:p>
          <a:p>
            <a:pPr lvl="0"/>
            <a:r>
              <a:rPr lang="ru-RU" sz="1800" b="1" dirty="0" smtClean="0"/>
              <a:t>Воспитание у детей навыков сотрудничества со сверстниками и взрослыми в процессе совместной деятельности.</a:t>
            </a:r>
            <a:endParaRPr lang="ru-RU" sz="1800" b="1" dirty="0"/>
          </a:p>
        </p:txBody>
      </p:sp>
    </p:spTree>
    <p:extLst>
      <p:ext uri="{BB962C8B-B14F-4D97-AF65-F5344CB8AC3E}">
        <p14:creationId xmlns="" xmlns:p14="http://schemas.microsoft.com/office/powerpoint/2010/main" val="2433746412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15050" cy="1154112"/>
          </a:xfrm>
        </p:spPr>
        <p:txBody>
          <a:bodyPr/>
          <a:lstStyle/>
          <a:p>
            <a:pPr algn="l"/>
            <a:r>
              <a:rPr lang="ru-RU" sz="3200" b="1" i="1" dirty="0" smtClean="0">
                <a:solidFill>
                  <a:srgbClr val="FF0000"/>
                </a:solidFill>
              </a:rPr>
              <a:t>Результативность  педагоги:</a:t>
            </a:r>
            <a:r>
              <a:rPr lang="ru-RU" sz="3200" b="1" i="1" dirty="0" smtClean="0"/>
              <a:t> </a:t>
            </a:r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i="1" dirty="0" smtClean="0">
                <a:solidFill>
                  <a:srgbClr val="FF0000"/>
                </a:solidFill>
              </a:rPr>
              <a:t/>
            </a:r>
            <a:br>
              <a:rPr lang="ru-RU" sz="3600" i="1" dirty="0" smtClean="0">
                <a:solidFill>
                  <a:srgbClr val="FF0000"/>
                </a:solidFill>
              </a:rPr>
            </a:br>
            <a:endParaRPr lang="ru-RU" sz="3600" i="1" dirty="0" smtClean="0">
              <a:solidFill>
                <a:srgbClr val="FF0000"/>
              </a:solidFill>
            </a:endParaRP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251520" y="692696"/>
            <a:ext cx="6624736" cy="5472336"/>
          </a:xfrm>
        </p:spPr>
        <p:txBody>
          <a:bodyPr/>
          <a:lstStyle/>
          <a:p>
            <a:pPr lvl="0">
              <a:buNone/>
            </a:pPr>
            <a:r>
              <a:rPr lang="ru-RU" sz="2000" b="1" dirty="0" smtClean="0"/>
              <a:t>      Повышение профессионального уровня педагогов по вопросам организации работы с книгами и литературными произведениями; активизация творческого потенциала педагогов.</a:t>
            </a:r>
          </a:p>
          <a:p>
            <a:pPr lvl="0"/>
            <a:r>
              <a:rPr lang="ru-RU" sz="2000" b="1" dirty="0" smtClean="0"/>
              <a:t>Разработка методических материалов: картотеки игр, конспектов</a:t>
            </a:r>
          </a:p>
          <a:p>
            <a:pPr lvl="0"/>
            <a:r>
              <a:rPr lang="ru-RU" sz="2000" b="1" dirty="0" smtClean="0"/>
              <a:t>совместной литературно – речевой деятельности, досугов и других мероприятий.</a:t>
            </a:r>
          </a:p>
          <a:p>
            <a:pPr lvl="0"/>
            <a:r>
              <a:rPr lang="ru-RU" sz="2000" b="1" dirty="0" smtClean="0"/>
              <a:t>Внедрение в педагогическую практику разнообразных форм и методов работы с литературными произведениями для развития познавательной, творческой и эмоциональной активности детей</a:t>
            </a:r>
          </a:p>
          <a:p>
            <a:pPr lvl="0"/>
            <a:r>
              <a:rPr lang="ru-RU" sz="2000" b="1" dirty="0" smtClean="0"/>
              <a:t>(использование имеющихся в детском саду пособий и материалов, способствующих приобщению детей к книге для развития познавательной, творческой и эмоциональной активности детей).</a:t>
            </a:r>
          </a:p>
          <a:p>
            <a:pPr>
              <a:buNone/>
            </a:pPr>
            <a:r>
              <a:rPr lang="ru-RU" sz="2000" b="1" dirty="0" smtClean="0"/>
              <a:t> </a:t>
            </a:r>
          </a:p>
          <a:p>
            <a:pPr marL="0" indent="0">
              <a:buNone/>
            </a:pPr>
            <a:r>
              <a:rPr lang="ru-RU" sz="2400" b="1" dirty="0"/>
              <a:t/>
            </a:r>
            <a:br>
              <a:rPr lang="ru-RU" sz="2400" b="1" dirty="0"/>
            </a:br>
            <a:endParaRPr lang="ru-RU" sz="2400" b="1" dirty="0" smtClea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8291264" cy="4691063"/>
          </a:xfrm>
        </p:spPr>
        <p:txBody>
          <a:bodyPr/>
          <a:lstStyle/>
          <a:p>
            <a:endParaRPr lang="ru-RU" sz="1800" dirty="0" smtClean="0"/>
          </a:p>
          <a:p>
            <a:endParaRPr lang="ru-RU" sz="1800" dirty="0" smtClean="0"/>
          </a:p>
          <a:p>
            <a:pPr marL="269875" indent="-269875"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rgbClr val="FF0000"/>
                </a:solidFill>
              </a:rPr>
              <a:t>Результативность  родители:</a:t>
            </a:r>
            <a:r>
              <a:rPr lang="ru-RU" sz="2800" b="1" i="1" dirty="0" smtClean="0"/>
              <a:t> </a:t>
            </a:r>
          </a:p>
          <a:p>
            <a:pPr marL="269875" indent="-269875">
              <a:buFont typeface="Arial" pitchFamily="34" charset="0"/>
              <a:buChar char="•"/>
            </a:pPr>
            <a:r>
              <a:rPr lang="ru-RU" sz="2400" b="1" dirty="0" smtClean="0"/>
              <a:t> Участие родителей в создании условий для  развития интереса детей к книгам дома и в детском саду.</a:t>
            </a:r>
          </a:p>
          <a:p>
            <a:pPr marL="269875" lvl="0" indent="-269875">
              <a:buFont typeface="Arial" pitchFamily="34" charset="0"/>
              <a:buChar char="•"/>
            </a:pPr>
            <a:r>
              <a:rPr lang="ru-RU" sz="2400" b="1" dirty="0" smtClean="0"/>
              <a:t> Повышение родительской компетентности в процессе детского чтения.</a:t>
            </a:r>
          </a:p>
          <a:p>
            <a:pPr marL="269875" lvl="0" indent="-269875">
              <a:buFont typeface="Arial" pitchFamily="34" charset="0"/>
              <a:buChar char="•"/>
            </a:pPr>
            <a:r>
              <a:rPr lang="ru-RU" sz="2400" b="1" dirty="0" smtClean="0"/>
              <a:t> Поддержка и стимулирование творческой самореализации семьи по приобщению детей к чтению.</a:t>
            </a:r>
          </a:p>
          <a:p>
            <a:pPr marL="269875" indent="-269875"/>
            <a:r>
              <a:rPr lang="ru-RU" sz="2800" b="1" dirty="0" smtClean="0"/>
              <a:t> </a:t>
            </a:r>
          </a:p>
          <a:p>
            <a:r>
              <a:rPr lang="ru-RU" sz="2800" b="1" dirty="0" smtClean="0"/>
              <a:t> </a:t>
            </a:r>
            <a:endParaRPr lang="ru-RU" sz="2800" dirty="0"/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95536" y="2060848"/>
            <a:ext cx="4038600" cy="4525963"/>
          </a:xfrm>
        </p:spPr>
        <p:txBody>
          <a:bodyPr/>
          <a:lstStyle/>
          <a:p>
            <a:endParaRPr lang="ru-RU" sz="1800" b="1" dirty="0" smtClean="0"/>
          </a:p>
          <a:p>
            <a:pPr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I этап – подготовительный.</a:t>
            </a:r>
            <a:endParaRPr lang="ru-RU" sz="1800" dirty="0"/>
          </a:p>
          <a:p>
            <a:pPr marL="0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 smtClean="0"/>
              <a:t> </a:t>
            </a:r>
            <a:r>
              <a:rPr lang="ru-RU" sz="1800" b="1" dirty="0" smtClean="0"/>
              <a:t>Постановка </a:t>
            </a:r>
            <a:r>
              <a:rPr lang="ru-RU" sz="1800" b="1" dirty="0"/>
              <a:t>цели и </a:t>
            </a:r>
            <a:r>
              <a:rPr lang="ru-RU" sz="1800" b="1" dirty="0" smtClean="0"/>
              <a:t>задач </a:t>
            </a:r>
          </a:p>
          <a:p>
            <a:pPr marL="0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b="1" dirty="0" smtClean="0"/>
              <a:t>Определение потребностей родителей (законных представителей) воспитанников в проведении детско-родительского клуба «Поэтическая гостиная» через собеседование и анкетирование.</a:t>
            </a:r>
          </a:p>
          <a:p>
            <a:pPr marL="0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b="1" dirty="0"/>
              <a:t> </a:t>
            </a:r>
            <a:r>
              <a:rPr lang="ru-RU" sz="1800" b="1" dirty="0" smtClean="0"/>
              <a:t>Обработка </a:t>
            </a:r>
            <a:r>
              <a:rPr lang="ru-RU" sz="1800" b="1" dirty="0"/>
              <a:t>полученной информации, подбор наглядного и игрового материала</a:t>
            </a:r>
            <a:r>
              <a:rPr lang="ru-RU" sz="1800" b="1" dirty="0" smtClean="0"/>
              <a:t>.</a:t>
            </a:r>
          </a:p>
          <a:p>
            <a:pPr marL="0" indent="0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b="1" dirty="0"/>
              <a:t> </a:t>
            </a:r>
            <a:r>
              <a:rPr lang="ru-RU" sz="1800" b="1" dirty="0" smtClean="0"/>
              <a:t>Изучение </a:t>
            </a:r>
            <a:r>
              <a:rPr lang="ru-RU" sz="1800" b="1" dirty="0"/>
              <a:t>методической литературы, разработка плана совместных мероприятий.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4008" y="1916832"/>
            <a:ext cx="4038600" cy="5257800"/>
          </a:xfrm>
        </p:spPr>
        <p:txBody>
          <a:bodyPr/>
          <a:lstStyle/>
          <a:p>
            <a:pPr>
              <a:buNone/>
            </a:pPr>
            <a:endParaRPr lang="ru-RU" b="1" dirty="0"/>
          </a:p>
          <a:p>
            <a:pPr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II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этап – основной (практический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90488" indent="0">
              <a:buFont typeface="Arial" pitchFamily="34" charset="0"/>
              <a:buChar char="•"/>
            </a:pPr>
            <a:r>
              <a:rPr lang="ru-RU" sz="1800" dirty="0" smtClean="0"/>
              <a:t> </a:t>
            </a:r>
            <a:r>
              <a:rPr lang="ru-RU" sz="1800" b="1" dirty="0" smtClean="0"/>
              <a:t>Составление плана работы детско-родительского клуба;</a:t>
            </a:r>
          </a:p>
          <a:p>
            <a:pPr marL="90488" indent="0">
              <a:buFont typeface="Arial" pitchFamily="34" charset="0"/>
              <a:buChar char="•"/>
            </a:pPr>
            <a:r>
              <a:rPr lang="ru-RU" sz="1800" b="1" dirty="0" smtClean="0"/>
              <a:t>утверждение  графика проведения детско-родительского клуба.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 этап – заключительный.</a:t>
            </a:r>
          </a:p>
          <a:p>
            <a:pPr marL="90488" indent="0">
              <a:buFont typeface="Arial" pitchFamily="34" charset="0"/>
              <a:buChar char="•"/>
            </a:pPr>
            <a:r>
              <a:rPr lang="ru-RU" sz="1800" dirty="0" smtClean="0"/>
              <a:t> </a:t>
            </a:r>
            <a:r>
              <a:rPr lang="ru-RU" sz="1800" b="1" dirty="0" smtClean="0"/>
              <a:t>Обобщение </a:t>
            </a:r>
            <a:r>
              <a:rPr lang="ru-RU" sz="1800" b="1" dirty="0"/>
              <a:t>результатов работы в игровой форме, их </a:t>
            </a:r>
            <a:r>
              <a:rPr lang="ru-RU" sz="1800" b="1" dirty="0" smtClean="0"/>
              <a:t>анализ; </a:t>
            </a:r>
          </a:p>
          <a:p>
            <a:pPr marL="90488" indent="0">
              <a:buFont typeface="Arial" pitchFamily="34" charset="0"/>
              <a:buChar char="•"/>
            </a:pPr>
            <a:r>
              <a:rPr lang="ru-RU" sz="1800" b="1" dirty="0"/>
              <a:t> </a:t>
            </a:r>
            <a:r>
              <a:rPr lang="ru-RU" sz="1800" b="1" dirty="0" smtClean="0"/>
              <a:t>Конкурс чтецов</a:t>
            </a:r>
          </a:p>
          <a:p>
            <a:pPr marL="90488" indent="0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2</Template>
  <TotalTime>234</TotalTime>
  <Words>455</Words>
  <Application>Microsoft Office PowerPoint</Application>
  <PresentationFormat>Экран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Шаблон 2</vt:lpstr>
      <vt:lpstr>       ПРОГРАММА ДЕТСКО-РОДИТЕЛЬСКОГО КЛУБА «ПОЭТИЧЕСКАЯ ГОСТИНАЯ»  Составитель: Суркова Т.Б. воспитатель высшей квалификационной категории        </vt:lpstr>
      <vt:lpstr> «Дать ребенку радость поэтического вдохновения, пробудить в его сердце живой родник поэтического творчества – это такое же важное дело, как научить читать и решать задачи».                                                                   В.А. Сухомлинский.  </vt:lpstr>
      <vt:lpstr>Актуальность</vt:lpstr>
      <vt:lpstr>Слайд 4</vt:lpstr>
      <vt:lpstr>Задачи: </vt:lpstr>
      <vt:lpstr>Результативность  дети:  </vt:lpstr>
      <vt:lpstr>Результативность  педагоги:   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Образовательный проект «Книжкина неделя»</dc:title>
  <dc:creator>Rita Feklistova</dc:creator>
  <cp:lastModifiedBy>Admin</cp:lastModifiedBy>
  <cp:revision>24</cp:revision>
  <dcterms:created xsi:type="dcterms:W3CDTF">2015-12-08T14:42:13Z</dcterms:created>
  <dcterms:modified xsi:type="dcterms:W3CDTF">2024-04-20T20:51:04Z</dcterms:modified>
</cp:coreProperties>
</file>