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91" r:id="rId2"/>
    <p:sldId id="303" r:id="rId3"/>
    <p:sldId id="304" r:id="rId4"/>
    <p:sldId id="305" r:id="rId5"/>
    <p:sldId id="301" r:id="rId6"/>
    <p:sldId id="296" r:id="rId7"/>
    <p:sldId id="297" r:id="rId8"/>
    <p:sldId id="294" r:id="rId9"/>
    <p:sldId id="310" r:id="rId10"/>
    <p:sldId id="309" r:id="rId11"/>
    <p:sldId id="295" r:id="rId12"/>
    <p:sldId id="262" r:id="rId13"/>
    <p:sldId id="299" r:id="rId14"/>
    <p:sldId id="308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2D"/>
    <a:srgbClr val="FF6632"/>
    <a:srgbClr val="FFFF66"/>
    <a:srgbClr val="66FF66"/>
    <a:srgbClr val="1A6C22"/>
    <a:srgbClr val="FFFF99"/>
    <a:srgbClr val="99CCFF"/>
    <a:srgbClr val="FF0000"/>
    <a:srgbClr val="FF5050"/>
    <a:srgbClr val="FF8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750" autoAdjust="0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6;&#1051;&#1055;\1.&#1064;&#1072;&#1073;&#1083;&#1086;&#1085;%20&#1076;&#1083;&#1103;%204%20&#1084;&#1086;&#1085;&#1080;&#1090;&#1086;&#1088;&#1080;&#1085;&#1075;&#1086;&#1074;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51;&#1055;\1.&#1064;&#1072;&#1073;&#1083;&#1086;&#1085;%20&#1076;&#1083;&#1103;%204%20&#1084;&#1086;&#1085;&#1080;&#1090;&#1086;&#1088;&#1080;&#1085;&#1075;&#1086;&#1074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accent2"/>
                </a:solidFill>
                <a:latin typeface="Georgia" pitchFamily="18" charset="0"/>
              </a:rPr>
              <a:t>Графическая модель соотношения типов образовательной среды в ДОУ</a:t>
            </a:r>
          </a:p>
        </c:rich>
      </c:tx>
      <c:layout>
        <c:manualLayout>
          <c:xMode val="edge"/>
          <c:yMode val="edge"/>
          <c:x val="0.13363387017316947"/>
          <c:y val="6.7767596630190106E-3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'входной мониторинг'!$A$41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Georgia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'входной мониторинг'!$A$44:$A$47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'входной мониторинг'!$B$44:$B$47</c:f>
              <c:numCache>
                <c:formatCode>0</c:formatCode>
                <c:ptCount val="4"/>
                <c:pt idx="0">
                  <c:v>57</c:v>
                </c:pt>
                <c:pt idx="1">
                  <c:v>53.333333333333336</c:v>
                </c:pt>
                <c:pt idx="2">
                  <c:v>43</c:v>
                </c:pt>
                <c:pt idx="3">
                  <c:v>46.666666666666202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6-4377-ACEA-D044E0592114}"/>
            </c:ext>
          </c:extLst>
        </c:ser>
        <c:dLbls>
          <c:showVal val="1"/>
        </c:dLbls>
        <c:axId val="137104000"/>
        <c:axId val="137109888"/>
      </c:radarChart>
      <c:catAx>
        <c:axId val="13710400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50" b="1">
                <a:latin typeface="Georgia" pitchFamily="18" charset="0"/>
              </a:defRPr>
            </a:pPr>
            <a:endParaRPr lang="ru-RU"/>
          </a:p>
        </c:txPr>
        <c:crossAx val="137109888"/>
        <c:crosses val="autoZero"/>
        <c:auto val="1"/>
        <c:lblAlgn val="ctr"/>
        <c:lblOffset val="100"/>
      </c:catAx>
      <c:valAx>
        <c:axId val="137109888"/>
        <c:scaling>
          <c:orientation val="minMax"/>
          <c:max val="100"/>
          <c:min val="0"/>
        </c:scaling>
        <c:axPos val="l"/>
        <c:majorGridlines/>
        <c:minorGridlines/>
        <c:numFmt formatCode="0" sourceLinked="1"/>
        <c:majorTickMark val="none"/>
        <c:tickLblPos val="nextTo"/>
        <c:crossAx val="1371040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2"/>
                </a:solidFill>
                <a:latin typeface="Georgia" pitchFamily="18" charset="0"/>
              </a:rPr>
              <a:t>Графическая</a:t>
            </a:r>
            <a:r>
              <a:rPr lang="ru-RU" sz="1600" baseline="0" dirty="0">
                <a:solidFill>
                  <a:schemeClr val="accent2"/>
                </a:solidFill>
                <a:latin typeface="Georgia" pitchFamily="18" charset="0"/>
              </a:rPr>
              <a:t> модель соотношения типов образовательной среды</a:t>
            </a:r>
            <a:endParaRPr lang="ru-RU" sz="1600" dirty="0">
              <a:solidFill>
                <a:schemeClr val="accent2"/>
              </a:solidFill>
              <a:latin typeface="Georgia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Графическая модель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9D0-4104-86A4-8E3B8DDDB9F6}"/>
              </c:ext>
            </c:extLst>
          </c:dPt>
          <c:dPt>
            <c:idx val="1"/>
            <c:spPr>
              <a:solidFill>
                <a:srgbClr val="FF5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D0-4104-86A4-8E3B8DDDB9F6}"/>
              </c:ext>
            </c:extLst>
          </c:dPt>
          <c:dPt>
            <c:idx val="2"/>
            <c:spPr>
              <a:solidFill>
                <a:srgbClr val="FF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9D0-4104-86A4-8E3B8DDDB9F6}"/>
              </c:ext>
            </c:extLst>
          </c:dPt>
          <c:dPt>
            <c:idx val="3"/>
            <c:spPr>
              <a:solidFill>
                <a:srgbClr val="99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D0-4104-86A4-8E3B8DDDB9F6}"/>
              </c:ext>
            </c:extLst>
          </c:dPt>
          <c:dLbls>
            <c:dLbl>
              <c:idx val="0"/>
              <c:layout>
                <c:manualLayout>
                  <c:x val="-0.11499364166605114"/>
                  <c:y val="0.1393333802904085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Georgia" pitchFamily="18" charset="0"/>
                      </a:rPr>
                      <a:t>23%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D0-4104-86A4-8E3B8DDDB9F6}"/>
                </c:ext>
              </c:extLst>
            </c:dLbl>
            <c:dLbl>
              <c:idx val="1"/>
              <c:layout>
                <c:manualLayout>
                  <c:x val="-0.12486683752365221"/>
                  <c:y val="-0.1897367308911393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Georgia" pitchFamily="18" charset="0"/>
                      </a:rPr>
                      <a:t>30%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D0-4104-86A4-8E3B8DDDB9F6}"/>
                </c:ext>
              </c:extLst>
            </c:dLbl>
            <c:dLbl>
              <c:idx val="2"/>
              <c:layout>
                <c:manualLayout>
                  <c:x val="0.13894528346875049"/>
                  <c:y val="-9.543892058491444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Georgia" pitchFamily="18" charset="0"/>
                      </a:rPr>
                      <a:t>27%</a:t>
                    </a:r>
                    <a:endParaRPr lang="ru-RU" b="1" dirty="0">
                      <a:latin typeface="Georgia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D0-4104-86A4-8E3B8DDDB9F6}"/>
                </c:ext>
              </c:extLst>
            </c:dLbl>
            <c:dLbl>
              <c:idx val="3"/>
              <c:layout>
                <c:manualLayout>
                  <c:x val="0.1031144681379145"/>
                  <c:y val="0.153888205876892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</a:defRPr>
                    </a:pPr>
                    <a:r>
                      <a:rPr lang="ru-RU" b="1" dirty="0" smtClean="0">
                        <a:latin typeface="Georgia" pitchFamily="18" charset="0"/>
                      </a:rPr>
                      <a:t>20%</a:t>
                    </a:r>
                    <a:endParaRPr lang="ru-RU" b="1" dirty="0">
                      <a:latin typeface="Georgia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D0-4104-86A4-8E3B8DDDB9F6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0.30000000000000032</c:v>
                </c:pt>
                <c:pt idx="2">
                  <c:v>0.27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D0-4104-86A4-8E3B8DDDB9F6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01744358721186"/>
          <c:y val="0.24132841564695109"/>
          <c:w val="0.40170116806498884"/>
          <c:h val="0.671040077863374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5857660923647174"/>
          <c:y val="0.16295832942580091"/>
          <c:w val="0.45003561199981162"/>
          <c:h val="0.63614045978206069"/>
        </c:manualLayout>
      </c:layout>
      <c:radarChart>
        <c:radarStyle val="marker"/>
        <c:ser>
          <c:idx val="1"/>
          <c:order val="0"/>
          <c:tx>
            <c:v>Администрация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'входной мониторинг (черновик)'!$A$111:$A$122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 (черновик)'!$C$111:$C$122</c:f>
              <c:numCache>
                <c:formatCode>General</c:formatCode>
                <c:ptCount val="12"/>
                <c:pt idx="0">
                  <c:v>6.35</c:v>
                </c:pt>
                <c:pt idx="1">
                  <c:v>4.4000000000000004</c:v>
                </c:pt>
                <c:pt idx="2">
                  <c:v>7.9</c:v>
                </c:pt>
                <c:pt idx="3">
                  <c:v>3.9</c:v>
                </c:pt>
                <c:pt idx="4">
                  <c:v>7.2</c:v>
                </c:pt>
                <c:pt idx="5">
                  <c:v>6</c:v>
                </c:pt>
                <c:pt idx="6">
                  <c:v>5.5</c:v>
                </c:pt>
                <c:pt idx="7">
                  <c:v>2.6</c:v>
                </c:pt>
                <c:pt idx="8">
                  <c:v>5.5</c:v>
                </c:pt>
                <c:pt idx="9">
                  <c:v>5.8</c:v>
                </c:pt>
                <c:pt idx="10">
                  <c:v>6.4</c:v>
                </c:pt>
                <c:pt idx="11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EF-45EC-B5A4-96854343D060}"/>
            </c:ext>
          </c:extLst>
        </c:ser>
        <c:ser>
          <c:idx val="2"/>
          <c:order val="1"/>
          <c:tx>
            <c:v>Педагоги</c:v>
          </c:tx>
          <c:cat>
            <c:strRef>
              <c:f>'входной мониторинг (черновик)'!$A$111:$A$122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 (черновик)'!$D$111:$D$122</c:f>
              <c:numCache>
                <c:formatCode>General</c:formatCode>
                <c:ptCount val="12"/>
                <c:pt idx="0">
                  <c:v>4.4000000000000004</c:v>
                </c:pt>
                <c:pt idx="1">
                  <c:v>6.9</c:v>
                </c:pt>
                <c:pt idx="2">
                  <c:v>8.1</c:v>
                </c:pt>
                <c:pt idx="3">
                  <c:v>4.8</c:v>
                </c:pt>
                <c:pt idx="4">
                  <c:v>6.7</c:v>
                </c:pt>
                <c:pt idx="5">
                  <c:v>8</c:v>
                </c:pt>
                <c:pt idx="6">
                  <c:v>6.1</c:v>
                </c:pt>
                <c:pt idx="7">
                  <c:v>2.6</c:v>
                </c:pt>
                <c:pt idx="8">
                  <c:v>6</c:v>
                </c:pt>
                <c:pt idx="9">
                  <c:v>5.6</c:v>
                </c:pt>
                <c:pt idx="10">
                  <c:v>8.15</c:v>
                </c:pt>
                <c:pt idx="11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EF-45EC-B5A4-96854343D060}"/>
            </c:ext>
          </c:extLst>
        </c:ser>
        <c:ser>
          <c:idx val="3"/>
          <c:order val="2"/>
          <c:tx>
            <c:v>Родители</c:v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'входной мониторинг (черновик)'!$A$111:$A$122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 (черновик)'!$E$111:$E$122</c:f>
              <c:numCache>
                <c:formatCode>General</c:formatCode>
                <c:ptCount val="12"/>
                <c:pt idx="0">
                  <c:v>3.7</c:v>
                </c:pt>
                <c:pt idx="1">
                  <c:v>5</c:v>
                </c:pt>
                <c:pt idx="2">
                  <c:v>5.2</c:v>
                </c:pt>
                <c:pt idx="3">
                  <c:v>4.7</c:v>
                </c:pt>
                <c:pt idx="4">
                  <c:v>5.2</c:v>
                </c:pt>
                <c:pt idx="5">
                  <c:v>7</c:v>
                </c:pt>
                <c:pt idx="6">
                  <c:v>5.8</c:v>
                </c:pt>
                <c:pt idx="7">
                  <c:v>1.6</c:v>
                </c:pt>
                <c:pt idx="8">
                  <c:v>5</c:v>
                </c:pt>
                <c:pt idx="9">
                  <c:v>5.5</c:v>
                </c:pt>
                <c:pt idx="10">
                  <c:v>8</c:v>
                </c:pt>
                <c:pt idx="11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EF-45EC-B5A4-96854343D060}"/>
            </c:ext>
          </c:extLst>
        </c:ser>
        <c:axId val="137921664"/>
        <c:axId val="137923584"/>
      </c:radarChart>
      <c:catAx>
        <c:axId val="137921664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200" b="1">
                <a:latin typeface="Georgia" pitchFamily="18" charset="0"/>
              </a:defRPr>
            </a:pPr>
            <a:endParaRPr lang="ru-RU"/>
          </a:p>
        </c:txPr>
        <c:crossAx val="137923584"/>
        <c:crosses val="autoZero"/>
        <c:auto val="1"/>
        <c:lblAlgn val="ctr"/>
        <c:lblOffset val="100"/>
      </c:catAx>
      <c:valAx>
        <c:axId val="13792358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137921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Georgia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Georgia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Georgia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654746556648263"/>
          <c:y val="0.85517080446938021"/>
          <c:w val="0.28212453872191728"/>
          <c:h val="0.1448291955306247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A3EE2-683E-417F-8588-A8B1BC219616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AD6620F-2E6E-4D15-B483-60D0C32630F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642D"/>
              </a:solidFill>
              <a:latin typeface="Georgia" pitchFamily="18" charset="0"/>
            </a:rPr>
            <a:t>Муниципальное бюджетное дошкольное образовательное учреждение детский сад №4 города Пензы «Мозаика» </a:t>
          </a:r>
        </a:p>
      </dgm:t>
    </dgm:pt>
    <dgm:pt modelId="{F14FE7AD-6F12-4E87-B466-AABCB7BC35A5}" type="parTrans" cxnId="{C2B688F6-CF7A-42EA-A223-58730B8ADD69}">
      <dgm:prSet/>
      <dgm:spPr/>
      <dgm:t>
        <a:bodyPr/>
        <a:lstStyle/>
        <a:p>
          <a:endParaRPr lang="ru-RU"/>
        </a:p>
      </dgm:t>
    </dgm:pt>
    <dgm:pt modelId="{475D52BC-1EAF-4CAC-847B-1AB1EF8E9DE9}" type="sibTrans" cxnId="{C2B688F6-CF7A-42EA-A223-58730B8ADD69}">
      <dgm:prSet/>
      <dgm:spPr/>
      <dgm:t>
        <a:bodyPr/>
        <a:lstStyle/>
        <a:p>
          <a:endParaRPr lang="ru-RU"/>
        </a:p>
      </dgm:t>
    </dgm:pt>
    <dgm:pt modelId="{6F1A1FC3-4BBA-421F-A15C-41DD3997468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2400" dirty="0">
            <a:latin typeface="Georgia" pitchFamily="18" charset="0"/>
          </a:endParaRPr>
        </a:p>
        <a:p>
          <a:endParaRPr lang="ru-RU" sz="1800" b="1" dirty="0">
            <a:latin typeface="Georgia" pitchFamily="18" charset="0"/>
          </a:endParaRPr>
        </a:p>
        <a:p>
          <a:r>
            <a:rPr lang="ru-RU" sz="1800" b="1" dirty="0">
              <a:latin typeface="Georgia" pitchFamily="18" charset="0"/>
            </a:rPr>
            <a:t>440072, город Пенза, ул.Антонова, 45А</a:t>
          </a:r>
        </a:p>
        <a:p>
          <a:r>
            <a:rPr lang="ru-RU" sz="1600" b="0" dirty="0">
              <a:latin typeface="Georgia" pitchFamily="18" charset="0"/>
            </a:rPr>
            <a:t>Телефоны: 8(412)69-90-69, 8(412)69-90-68</a:t>
          </a:r>
        </a:p>
        <a:p>
          <a:r>
            <a:rPr lang="ru-RU" sz="1600" b="0" dirty="0">
              <a:latin typeface="Georgia" pitchFamily="18" charset="0"/>
            </a:rPr>
            <a:t>Адрес сайта: http://ds4-penza.ru/</a:t>
          </a:r>
        </a:p>
        <a:p>
          <a:r>
            <a:rPr lang="ru-RU" sz="1600" b="0" dirty="0">
              <a:latin typeface="Georgia" pitchFamily="18" charset="0"/>
            </a:rPr>
            <a:t>Адрес электронной почты: ds4mozaika@list.ru</a:t>
          </a:r>
        </a:p>
        <a:p>
          <a:endParaRPr lang="ru-RU" sz="2400" dirty="0">
            <a:latin typeface="Georgia" pitchFamily="18" charset="0"/>
          </a:endParaRPr>
        </a:p>
        <a:p>
          <a:endParaRPr lang="ru-RU" sz="2400" dirty="0">
            <a:latin typeface="Georgia" pitchFamily="18" charset="0"/>
          </a:endParaRPr>
        </a:p>
      </dgm:t>
    </dgm:pt>
    <dgm:pt modelId="{586ABB58-F4B5-4C2A-8D93-0C3F60BC6D76}" type="parTrans" cxnId="{8885ED78-BE53-4946-ABD9-3761FF49AC00}">
      <dgm:prSet/>
      <dgm:spPr/>
      <dgm:t>
        <a:bodyPr/>
        <a:lstStyle/>
        <a:p>
          <a:endParaRPr lang="ru-RU"/>
        </a:p>
      </dgm:t>
    </dgm:pt>
    <dgm:pt modelId="{0F2F806D-BBED-4B4B-BF84-73713A34B845}" type="sibTrans" cxnId="{8885ED78-BE53-4946-ABD9-3761FF49AC00}">
      <dgm:prSet/>
      <dgm:spPr/>
      <dgm:t>
        <a:bodyPr/>
        <a:lstStyle/>
        <a:p>
          <a:endParaRPr lang="ru-RU"/>
        </a:p>
      </dgm:t>
    </dgm:pt>
    <dgm:pt modelId="{F0A9B592-213F-4E3C-BD86-B80B94CFE0A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latin typeface="Georgia" pitchFamily="18" charset="0"/>
            </a:rPr>
            <a:t>Функционирует</a:t>
          </a:r>
          <a:r>
            <a:rPr lang="ru-RU" sz="1800" b="0" dirty="0">
              <a:latin typeface="Georgia" pitchFamily="18" charset="0"/>
            </a:rPr>
            <a:t> </a:t>
          </a:r>
        </a:p>
        <a:p>
          <a:r>
            <a:rPr lang="ru-RU" sz="1800" b="0" dirty="0">
              <a:latin typeface="Georgia" pitchFamily="18" charset="0"/>
            </a:rPr>
            <a:t>16 групп общеразвивающей и </a:t>
          </a:r>
          <a:endParaRPr lang="ru-RU" sz="1800" b="0" dirty="0" smtClean="0">
            <a:latin typeface="Georgia" pitchFamily="18" charset="0"/>
          </a:endParaRPr>
        </a:p>
        <a:p>
          <a:r>
            <a:rPr lang="ru-RU" sz="1800" b="0" dirty="0" smtClean="0">
              <a:latin typeface="Georgia" pitchFamily="18" charset="0"/>
            </a:rPr>
            <a:t>1 </a:t>
          </a:r>
          <a:r>
            <a:rPr lang="ru-RU" sz="1800" b="0" dirty="0">
              <a:latin typeface="Georgia" pitchFamily="18" charset="0"/>
            </a:rPr>
            <a:t>группа компенсирующей направленности</a:t>
          </a:r>
        </a:p>
      </dgm:t>
    </dgm:pt>
    <dgm:pt modelId="{F44CDDFF-9CDD-437F-9BD6-3698F79CC2C7}" type="parTrans" cxnId="{AA9DA28A-4006-490C-B893-D09C23C9CB87}">
      <dgm:prSet/>
      <dgm:spPr/>
      <dgm:t>
        <a:bodyPr/>
        <a:lstStyle/>
        <a:p>
          <a:endParaRPr lang="ru-RU"/>
        </a:p>
      </dgm:t>
    </dgm:pt>
    <dgm:pt modelId="{D416897A-DB09-4BB7-9CFB-CFF14E40AF00}" type="sibTrans" cxnId="{AA9DA28A-4006-490C-B893-D09C23C9CB87}">
      <dgm:prSet/>
      <dgm:spPr/>
      <dgm:t>
        <a:bodyPr/>
        <a:lstStyle/>
        <a:p>
          <a:endParaRPr lang="ru-RU"/>
        </a:p>
      </dgm:t>
    </dgm:pt>
    <dgm:pt modelId="{58415C56-2C22-4E7D-B36C-E9D543ED681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latin typeface="Georgia" pitchFamily="18" charset="0"/>
            </a:rPr>
            <a:t>Педагогический коллектив: 43 человека</a:t>
          </a:r>
        </a:p>
        <a:p>
          <a:r>
            <a:rPr lang="ru-RU" sz="1800" b="0" dirty="0">
              <a:latin typeface="Georgia" pitchFamily="18" charset="0"/>
            </a:rPr>
            <a:t>высшая квалификационная категория -31</a:t>
          </a:r>
          <a:r>
            <a:rPr lang="ru-RU" sz="1800" b="1" dirty="0">
              <a:latin typeface="Georgia" pitchFamily="18" charset="0"/>
            </a:rPr>
            <a:t>%,</a:t>
          </a:r>
        </a:p>
        <a:p>
          <a:r>
            <a:rPr lang="ru-RU" sz="1800" b="0" dirty="0">
              <a:latin typeface="Georgia" pitchFamily="18" charset="0"/>
            </a:rPr>
            <a:t>первая  квалификационная категория– 51%</a:t>
          </a:r>
        </a:p>
      </dgm:t>
    </dgm:pt>
    <dgm:pt modelId="{B16C6D50-C408-4168-A7DC-62831A6B8F3F}" type="parTrans" cxnId="{ADCEE603-24B9-4FBD-BC60-E3E7049433C6}">
      <dgm:prSet/>
      <dgm:spPr/>
      <dgm:t>
        <a:bodyPr/>
        <a:lstStyle/>
        <a:p>
          <a:endParaRPr lang="ru-RU"/>
        </a:p>
      </dgm:t>
    </dgm:pt>
    <dgm:pt modelId="{69DA7E23-BE8E-427D-91B5-0928CB43C7D6}" type="sibTrans" cxnId="{ADCEE603-24B9-4FBD-BC60-E3E7049433C6}">
      <dgm:prSet/>
      <dgm:spPr/>
      <dgm:t>
        <a:bodyPr/>
        <a:lstStyle/>
        <a:p>
          <a:endParaRPr lang="ru-RU"/>
        </a:p>
      </dgm:t>
    </dgm:pt>
    <dgm:pt modelId="{994D2B77-E57B-481E-94F1-5A6F1FA35BA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latin typeface="Georgia" pitchFamily="18" charset="0"/>
            </a:rPr>
            <a:t>Открыт </a:t>
          </a:r>
        </a:p>
        <a:p>
          <a:r>
            <a:rPr lang="ru-RU" sz="1800" b="1" dirty="0">
              <a:latin typeface="Georgia" pitchFamily="18" charset="0"/>
            </a:rPr>
            <a:t> 29.12.2015 года</a:t>
          </a:r>
        </a:p>
        <a:p>
          <a:r>
            <a:rPr lang="ru-RU" sz="1800" b="0" dirty="0">
              <a:latin typeface="Georgia" pitchFamily="18" charset="0"/>
            </a:rPr>
            <a:t>Численность воспитанников: 496</a:t>
          </a:r>
        </a:p>
      </dgm:t>
    </dgm:pt>
    <dgm:pt modelId="{7AD5F964-5A6F-4E99-BB7D-44A216689427}" type="parTrans" cxnId="{06C2A6FB-CAC6-4FC7-938F-19A534954AC0}">
      <dgm:prSet/>
      <dgm:spPr/>
      <dgm:t>
        <a:bodyPr/>
        <a:lstStyle/>
        <a:p>
          <a:endParaRPr lang="ru-RU"/>
        </a:p>
      </dgm:t>
    </dgm:pt>
    <dgm:pt modelId="{35AC576C-6D6F-4BA9-A454-52861D744275}" type="sibTrans" cxnId="{06C2A6FB-CAC6-4FC7-938F-19A534954AC0}">
      <dgm:prSet/>
      <dgm:spPr/>
      <dgm:t>
        <a:bodyPr/>
        <a:lstStyle/>
        <a:p>
          <a:endParaRPr lang="ru-RU"/>
        </a:p>
      </dgm:t>
    </dgm:pt>
    <dgm:pt modelId="{A9AA2889-7103-418C-94BA-6A7A8CF20DA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800" b="1" dirty="0">
            <a:latin typeface="Georgia" pitchFamily="18" charset="0"/>
          </a:endParaRPr>
        </a:p>
        <a:p>
          <a:pPr algn="ctr"/>
          <a:r>
            <a:rPr lang="ru-RU" sz="1800" b="1" dirty="0">
              <a:latin typeface="Georgia" pitchFamily="18" charset="0"/>
            </a:rPr>
            <a:t>Сетевые</a:t>
          </a:r>
          <a:r>
            <a:rPr lang="ru-RU" sz="1800" b="1" baseline="0" dirty="0">
              <a:latin typeface="Georgia" pitchFamily="18" charset="0"/>
            </a:rPr>
            <a:t> партнеры проекта:</a:t>
          </a:r>
        </a:p>
        <a:p>
          <a:pPr algn="l"/>
          <a:r>
            <a:rPr lang="ru-RU" sz="1800" b="0" baseline="0" dirty="0">
              <a:latin typeface="Georgia" pitchFamily="18" charset="0"/>
            </a:rPr>
            <a:t>ГАОУ ДПО «ИРР ПО», Управление образования города Пензы, МБОУ СОШ №77, МАУ ДО ДШИ «Гармония» г. Пензы, </a:t>
          </a:r>
          <a:r>
            <a:rPr lang="ru-RU" sz="1800" dirty="0">
              <a:latin typeface="Georgia" pitchFamily="18" charset="0"/>
            </a:rPr>
            <a:t>ГАУ Дворец спорта «Олимпийский», МУ«Информационно-библиотечный центр г. Пензы</a:t>
          </a:r>
          <a:endParaRPr lang="ru-RU" sz="1800" b="0" baseline="0" dirty="0">
            <a:latin typeface="Georgia" pitchFamily="18" charset="0"/>
          </a:endParaRPr>
        </a:p>
        <a:p>
          <a:pPr algn="ctr"/>
          <a:endParaRPr lang="ru-RU" sz="1800" b="1" dirty="0">
            <a:latin typeface="Georgia" pitchFamily="18" charset="0"/>
          </a:endParaRPr>
        </a:p>
      </dgm:t>
    </dgm:pt>
    <dgm:pt modelId="{EAD02F53-3A1F-40AC-A1C1-994A3CBD1EAE}" type="parTrans" cxnId="{E051D4D3-F008-4145-9AD2-551B93EADA10}">
      <dgm:prSet/>
      <dgm:spPr/>
      <dgm:t>
        <a:bodyPr/>
        <a:lstStyle/>
        <a:p>
          <a:endParaRPr lang="ru-RU"/>
        </a:p>
      </dgm:t>
    </dgm:pt>
    <dgm:pt modelId="{25DA31EC-EFA5-4CE5-A9C7-A5D3A3322AD5}" type="sibTrans" cxnId="{E051D4D3-F008-4145-9AD2-551B93EADA10}">
      <dgm:prSet/>
      <dgm:spPr/>
      <dgm:t>
        <a:bodyPr/>
        <a:lstStyle/>
        <a:p>
          <a:endParaRPr lang="ru-RU"/>
        </a:p>
      </dgm:t>
    </dgm:pt>
    <dgm:pt modelId="{0865C86D-311B-4D18-B506-78922439A49E}" type="pres">
      <dgm:prSet presAssocID="{33EA3EE2-683E-417F-8588-A8B1BC2196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23A150-9803-4083-838B-0677DE8AC4B8}" type="pres">
      <dgm:prSet presAssocID="{AAD6620F-2E6E-4D15-B483-60D0C32630FF}" presName="vertOne" presStyleCnt="0"/>
      <dgm:spPr/>
    </dgm:pt>
    <dgm:pt modelId="{A7CF0356-331A-4CAC-8133-CBD6E94F4B88}" type="pres">
      <dgm:prSet presAssocID="{AAD6620F-2E6E-4D15-B483-60D0C32630FF}" presName="txOne" presStyleLbl="node0" presStyleIdx="0" presStyleCnt="1" custScaleX="100108" custScaleY="60430" custLinFactNeighborX="11" custLinFactNeighborY="-1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5AF1BD-5D0F-4626-9C82-0B629024FD3A}" type="pres">
      <dgm:prSet presAssocID="{AAD6620F-2E6E-4D15-B483-60D0C32630FF}" presName="parTransOne" presStyleCnt="0"/>
      <dgm:spPr/>
    </dgm:pt>
    <dgm:pt modelId="{8D41AD8C-6A6B-4009-838E-D2CEE410ABEE}" type="pres">
      <dgm:prSet presAssocID="{AAD6620F-2E6E-4D15-B483-60D0C32630FF}" presName="horzOne" presStyleCnt="0"/>
      <dgm:spPr/>
    </dgm:pt>
    <dgm:pt modelId="{4BA5E0F2-8B73-4534-8DDB-0F92C98DB1D2}" type="pres">
      <dgm:prSet presAssocID="{6F1A1FC3-4BBA-421F-A15C-41DD39974686}" presName="vertTwo" presStyleCnt="0"/>
      <dgm:spPr/>
    </dgm:pt>
    <dgm:pt modelId="{97A17BD9-0D28-446E-894D-2E19FD813995}" type="pres">
      <dgm:prSet presAssocID="{6F1A1FC3-4BBA-421F-A15C-41DD39974686}" presName="txTwo" presStyleLbl="node2" presStyleIdx="0" presStyleCnt="2" custScaleX="109339" custScaleY="89369" custLinFactNeighborX="-2893" custLinFactNeighborY="-5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2123E-9653-4816-B9A0-5B4A65D4467D}" type="pres">
      <dgm:prSet presAssocID="{6F1A1FC3-4BBA-421F-A15C-41DD39974686}" presName="parTransTwo" presStyleCnt="0"/>
      <dgm:spPr/>
    </dgm:pt>
    <dgm:pt modelId="{A9682DF1-07D9-4A12-B0A1-ACCB66BDC334}" type="pres">
      <dgm:prSet presAssocID="{6F1A1FC3-4BBA-421F-A15C-41DD39974686}" presName="horzTwo" presStyleCnt="0"/>
      <dgm:spPr/>
    </dgm:pt>
    <dgm:pt modelId="{880E6585-68C4-45CD-996D-6D9F94570221}" type="pres">
      <dgm:prSet presAssocID="{F0A9B592-213F-4E3C-BD86-B80B94CFE0AF}" presName="vertThree" presStyleCnt="0"/>
      <dgm:spPr/>
    </dgm:pt>
    <dgm:pt modelId="{2D80ADCC-1ABB-4A6C-8551-A36E54ED02D0}" type="pres">
      <dgm:prSet presAssocID="{F0A9B592-213F-4E3C-BD86-B80B94CFE0AF}" presName="txThree" presStyleLbl="node3" presStyleIdx="0" presStyleCnt="3" custAng="0" custScaleX="557008" custScaleY="164557" custLinFactNeighborX="-51664" custLinFactNeighborY="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06AEA-6C6E-4874-BCC2-DBDA63592454}" type="pres">
      <dgm:prSet presAssocID="{F0A9B592-213F-4E3C-BD86-B80B94CFE0AF}" presName="horzThree" presStyleCnt="0"/>
      <dgm:spPr/>
    </dgm:pt>
    <dgm:pt modelId="{6A45C504-7D75-4EE0-8BFC-F44F4B7B04A1}" type="pres">
      <dgm:prSet presAssocID="{D416897A-DB09-4BB7-9CFB-CFF14E40AF00}" presName="sibSpaceThree" presStyleCnt="0"/>
      <dgm:spPr/>
    </dgm:pt>
    <dgm:pt modelId="{DE442F2D-19F2-467D-B0AE-454BF4630940}" type="pres">
      <dgm:prSet presAssocID="{58415C56-2C22-4E7D-B36C-E9D543ED6815}" presName="vertThree" presStyleCnt="0"/>
      <dgm:spPr/>
    </dgm:pt>
    <dgm:pt modelId="{05D2AE23-4E8E-40F1-8287-5FF2EE1B6A6B}" type="pres">
      <dgm:prSet presAssocID="{58415C56-2C22-4E7D-B36C-E9D543ED6815}" presName="txThree" presStyleLbl="node3" presStyleIdx="1" presStyleCnt="3" custScaleX="656561" custScaleY="169423" custLinFactNeighborX="-284" custLinFactNeighborY="1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DBCC2-F7EE-4AB0-866C-358BDFBE7756}" type="pres">
      <dgm:prSet presAssocID="{58415C56-2C22-4E7D-B36C-E9D543ED6815}" presName="horzThree" presStyleCnt="0"/>
      <dgm:spPr/>
    </dgm:pt>
    <dgm:pt modelId="{9C53E583-4110-48BE-BE49-E94C734F2BE1}" type="pres">
      <dgm:prSet presAssocID="{0F2F806D-BBED-4B4B-BF84-73713A34B845}" presName="sibSpaceTwo" presStyleCnt="0"/>
      <dgm:spPr/>
    </dgm:pt>
    <dgm:pt modelId="{6D3D4083-97AD-4C7A-8785-2C34483E27D8}" type="pres">
      <dgm:prSet presAssocID="{994D2B77-E57B-481E-94F1-5A6F1FA35BAC}" presName="vertTwo" presStyleCnt="0"/>
      <dgm:spPr/>
    </dgm:pt>
    <dgm:pt modelId="{D09AA5AF-0DA5-4B35-AFB0-27BE3EE2346A}" type="pres">
      <dgm:prSet presAssocID="{994D2B77-E57B-481E-94F1-5A6F1FA35BAC}" presName="txTwo" presStyleLbl="node2" presStyleIdx="1" presStyleCnt="2" custScaleX="90885" custScaleY="71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BDC49-9C66-4B3C-8097-885C88582F9E}" type="pres">
      <dgm:prSet presAssocID="{994D2B77-E57B-481E-94F1-5A6F1FA35BAC}" presName="parTransTwo" presStyleCnt="0"/>
      <dgm:spPr/>
    </dgm:pt>
    <dgm:pt modelId="{3677484D-BEDE-497E-904B-256083023D93}" type="pres">
      <dgm:prSet presAssocID="{994D2B77-E57B-481E-94F1-5A6F1FA35BAC}" presName="horzTwo" presStyleCnt="0"/>
      <dgm:spPr/>
    </dgm:pt>
    <dgm:pt modelId="{6EF2365A-9AFB-4129-91BE-4ED8B849DE1A}" type="pres">
      <dgm:prSet presAssocID="{A9AA2889-7103-418C-94BA-6A7A8CF20DAB}" presName="vertThree" presStyleCnt="0"/>
      <dgm:spPr/>
    </dgm:pt>
    <dgm:pt modelId="{4BBEC9E7-A8A7-4E7E-8EF3-EC59FE0EEA18}" type="pres">
      <dgm:prSet presAssocID="{A9AA2889-7103-418C-94BA-6A7A8CF20DAB}" presName="txThree" presStyleLbl="node3" presStyleIdx="2" presStyleCnt="3" custScaleX="985039" custScaleY="159117" custLinFactNeighborX="5391" custLinFactNeighborY="9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05F23-BAEC-443E-B56B-48BCB5ACC8F3}" type="pres">
      <dgm:prSet presAssocID="{A9AA2889-7103-418C-94BA-6A7A8CF20DAB}" presName="horzThree" presStyleCnt="0"/>
      <dgm:spPr/>
    </dgm:pt>
  </dgm:ptLst>
  <dgm:cxnLst>
    <dgm:cxn modelId="{06C2A6FB-CAC6-4FC7-938F-19A534954AC0}" srcId="{AAD6620F-2E6E-4D15-B483-60D0C32630FF}" destId="{994D2B77-E57B-481E-94F1-5A6F1FA35BAC}" srcOrd="1" destOrd="0" parTransId="{7AD5F964-5A6F-4E99-BB7D-44A216689427}" sibTransId="{35AC576C-6D6F-4BA9-A454-52861D744275}"/>
    <dgm:cxn modelId="{ADCEE603-24B9-4FBD-BC60-E3E7049433C6}" srcId="{6F1A1FC3-4BBA-421F-A15C-41DD39974686}" destId="{58415C56-2C22-4E7D-B36C-E9D543ED6815}" srcOrd="1" destOrd="0" parTransId="{B16C6D50-C408-4168-A7DC-62831A6B8F3F}" sibTransId="{69DA7E23-BE8E-427D-91B5-0928CB43C7D6}"/>
    <dgm:cxn modelId="{AA9DA28A-4006-490C-B893-D09C23C9CB87}" srcId="{6F1A1FC3-4BBA-421F-A15C-41DD39974686}" destId="{F0A9B592-213F-4E3C-BD86-B80B94CFE0AF}" srcOrd="0" destOrd="0" parTransId="{F44CDDFF-9CDD-437F-9BD6-3698F79CC2C7}" sibTransId="{D416897A-DB09-4BB7-9CFB-CFF14E40AF00}"/>
    <dgm:cxn modelId="{8885ED78-BE53-4946-ABD9-3761FF49AC00}" srcId="{AAD6620F-2E6E-4D15-B483-60D0C32630FF}" destId="{6F1A1FC3-4BBA-421F-A15C-41DD39974686}" srcOrd="0" destOrd="0" parTransId="{586ABB58-F4B5-4C2A-8D93-0C3F60BC6D76}" sibTransId="{0F2F806D-BBED-4B4B-BF84-73713A34B845}"/>
    <dgm:cxn modelId="{AEBB878A-8914-41B0-A09E-AAFB9BCC1DCD}" type="presOf" srcId="{33EA3EE2-683E-417F-8588-A8B1BC219616}" destId="{0865C86D-311B-4D18-B506-78922439A49E}" srcOrd="0" destOrd="0" presId="urn:microsoft.com/office/officeart/2005/8/layout/hierarchy4"/>
    <dgm:cxn modelId="{4CADB140-6E1C-4FAF-BE80-5BBA9D856588}" type="presOf" srcId="{58415C56-2C22-4E7D-B36C-E9D543ED6815}" destId="{05D2AE23-4E8E-40F1-8287-5FF2EE1B6A6B}" srcOrd="0" destOrd="0" presId="urn:microsoft.com/office/officeart/2005/8/layout/hierarchy4"/>
    <dgm:cxn modelId="{FDA95C31-E866-4F63-BCAB-73E29DA5912B}" type="presOf" srcId="{994D2B77-E57B-481E-94F1-5A6F1FA35BAC}" destId="{D09AA5AF-0DA5-4B35-AFB0-27BE3EE2346A}" srcOrd="0" destOrd="0" presId="urn:microsoft.com/office/officeart/2005/8/layout/hierarchy4"/>
    <dgm:cxn modelId="{4F62B195-E3DD-4A97-85E6-BA10B52B5F5D}" type="presOf" srcId="{F0A9B592-213F-4E3C-BD86-B80B94CFE0AF}" destId="{2D80ADCC-1ABB-4A6C-8551-A36E54ED02D0}" srcOrd="0" destOrd="0" presId="urn:microsoft.com/office/officeart/2005/8/layout/hierarchy4"/>
    <dgm:cxn modelId="{A0CED6E7-8E0C-4E91-8E6C-CA349C61892F}" type="presOf" srcId="{6F1A1FC3-4BBA-421F-A15C-41DD39974686}" destId="{97A17BD9-0D28-446E-894D-2E19FD813995}" srcOrd="0" destOrd="0" presId="urn:microsoft.com/office/officeart/2005/8/layout/hierarchy4"/>
    <dgm:cxn modelId="{C2B688F6-CF7A-42EA-A223-58730B8ADD69}" srcId="{33EA3EE2-683E-417F-8588-A8B1BC219616}" destId="{AAD6620F-2E6E-4D15-B483-60D0C32630FF}" srcOrd="0" destOrd="0" parTransId="{F14FE7AD-6F12-4E87-B466-AABCB7BC35A5}" sibTransId="{475D52BC-1EAF-4CAC-847B-1AB1EF8E9DE9}"/>
    <dgm:cxn modelId="{CE9CB51F-A6F4-4DB4-918A-FEA8618C439E}" type="presOf" srcId="{A9AA2889-7103-418C-94BA-6A7A8CF20DAB}" destId="{4BBEC9E7-A8A7-4E7E-8EF3-EC59FE0EEA18}" srcOrd="0" destOrd="0" presId="urn:microsoft.com/office/officeart/2005/8/layout/hierarchy4"/>
    <dgm:cxn modelId="{E051D4D3-F008-4145-9AD2-551B93EADA10}" srcId="{994D2B77-E57B-481E-94F1-5A6F1FA35BAC}" destId="{A9AA2889-7103-418C-94BA-6A7A8CF20DAB}" srcOrd="0" destOrd="0" parTransId="{EAD02F53-3A1F-40AC-A1C1-994A3CBD1EAE}" sibTransId="{25DA31EC-EFA5-4CE5-A9C7-A5D3A3322AD5}"/>
    <dgm:cxn modelId="{43BA2434-69BE-4F56-A2F0-35E7184DF47F}" type="presOf" srcId="{AAD6620F-2E6E-4D15-B483-60D0C32630FF}" destId="{A7CF0356-331A-4CAC-8133-CBD6E94F4B88}" srcOrd="0" destOrd="0" presId="urn:microsoft.com/office/officeart/2005/8/layout/hierarchy4"/>
    <dgm:cxn modelId="{02075068-4B17-4882-9918-7273B3D6DDCB}" type="presParOf" srcId="{0865C86D-311B-4D18-B506-78922439A49E}" destId="{3E23A150-9803-4083-838B-0677DE8AC4B8}" srcOrd="0" destOrd="0" presId="urn:microsoft.com/office/officeart/2005/8/layout/hierarchy4"/>
    <dgm:cxn modelId="{024710C0-969D-49F2-91CF-AD6CA5F98BB3}" type="presParOf" srcId="{3E23A150-9803-4083-838B-0677DE8AC4B8}" destId="{A7CF0356-331A-4CAC-8133-CBD6E94F4B88}" srcOrd="0" destOrd="0" presId="urn:microsoft.com/office/officeart/2005/8/layout/hierarchy4"/>
    <dgm:cxn modelId="{8E56F8AD-FD1D-4B9A-B972-2065EA52BFB4}" type="presParOf" srcId="{3E23A150-9803-4083-838B-0677DE8AC4B8}" destId="{6B5AF1BD-5D0F-4626-9C82-0B629024FD3A}" srcOrd="1" destOrd="0" presId="urn:microsoft.com/office/officeart/2005/8/layout/hierarchy4"/>
    <dgm:cxn modelId="{EF0325AD-3B6E-45FB-A4D6-C773EF288A25}" type="presParOf" srcId="{3E23A150-9803-4083-838B-0677DE8AC4B8}" destId="{8D41AD8C-6A6B-4009-838E-D2CEE410ABEE}" srcOrd="2" destOrd="0" presId="urn:microsoft.com/office/officeart/2005/8/layout/hierarchy4"/>
    <dgm:cxn modelId="{C0AC1213-D1B4-4975-AE57-16E0D46D64D4}" type="presParOf" srcId="{8D41AD8C-6A6B-4009-838E-D2CEE410ABEE}" destId="{4BA5E0F2-8B73-4534-8DDB-0F92C98DB1D2}" srcOrd="0" destOrd="0" presId="urn:microsoft.com/office/officeart/2005/8/layout/hierarchy4"/>
    <dgm:cxn modelId="{E7273EE9-B2BD-42DB-95C2-00D17C82A7DA}" type="presParOf" srcId="{4BA5E0F2-8B73-4534-8DDB-0F92C98DB1D2}" destId="{97A17BD9-0D28-446E-894D-2E19FD813995}" srcOrd="0" destOrd="0" presId="urn:microsoft.com/office/officeart/2005/8/layout/hierarchy4"/>
    <dgm:cxn modelId="{53A681B0-3C69-463D-951B-63C8B99174DF}" type="presParOf" srcId="{4BA5E0F2-8B73-4534-8DDB-0F92C98DB1D2}" destId="{C552123E-9653-4816-B9A0-5B4A65D4467D}" srcOrd="1" destOrd="0" presId="urn:microsoft.com/office/officeart/2005/8/layout/hierarchy4"/>
    <dgm:cxn modelId="{B2A9B317-D283-4141-B6C4-F75D30D3829D}" type="presParOf" srcId="{4BA5E0F2-8B73-4534-8DDB-0F92C98DB1D2}" destId="{A9682DF1-07D9-4A12-B0A1-ACCB66BDC334}" srcOrd="2" destOrd="0" presId="urn:microsoft.com/office/officeart/2005/8/layout/hierarchy4"/>
    <dgm:cxn modelId="{87103E84-1339-4D92-9FC7-62B6CFB483F9}" type="presParOf" srcId="{A9682DF1-07D9-4A12-B0A1-ACCB66BDC334}" destId="{880E6585-68C4-45CD-996D-6D9F94570221}" srcOrd="0" destOrd="0" presId="urn:microsoft.com/office/officeart/2005/8/layout/hierarchy4"/>
    <dgm:cxn modelId="{6A428945-70DA-4237-982B-C985E88B2E8B}" type="presParOf" srcId="{880E6585-68C4-45CD-996D-6D9F94570221}" destId="{2D80ADCC-1ABB-4A6C-8551-A36E54ED02D0}" srcOrd="0" destOrd="0" presId="urn:microsoft.com/office/officeart/2005/8/layout/hierarchy4"/>
    <dgm:cxn modelId="{D68789CF-BC06-4564-9485-13F8DD03E5BD}" type="presParOf" srcId="{880E6585-68C4-45CD-996D-6D9F94570221}" destId="{F8506AEA-6C6E-4874-BCC2-DBDA63592454}" srcOrd="1" destOrd="0" presId="urn:microsoft.com/office/officeart/2005/8/layout/hierarchy4"/>
    <dgm:cxn modelId="{1B35B2A4-315B-41DC-906B-7AF5BF47B304}" type="presParOf" srcId="{A9682DF1-07D9-4A12-B0A1-ACCB66BDC334}" destId="{6A45C504-7D75-4EE0-8BFC-F44F4B7B04A1}" srcOrd="1" destOrd="0" presId="urn:microsoft.com/office/officeart/2005/8/layout/hierarchy4"/>
    <dgm:cxn modelId="{5AEDCEB5-5193-4268-B545-AF9502018D4B}" type="presParOf" srcId="{A9682DF1-07D9-4A12-B0A1-ACCB66BDC334}" destId="{DE442F2D-19F2-467D-B0AE-454BF4630940}" srcOrd="2" destOrd="0" presId="urn:microsoft.com/office/officeart/2005/8/layout/hierarchy4"/>
    <dgm:cxn modelId="{10B49595-4204-4E0C-A839-B11F81C5EF28}" type="presParOf" srcId="{DE442F2D-19F2-467D-B0AE-454BF4630940}" destId="{05D2AE23-4E8E-40F1-8287-5FF2EE1B6A6B}" srcOrd="0" destOrd="0" presId="urn:microsoft.com/office/officeart/2005/8/layout/hierarchy4"/>
    <dgm:cxn modelId="{D93EE9E9-43D3-4F0C-A840-DC8ED7F641E5}" type="presParOf" srcId="{DE442F2D-19F2-467D-B0AE-454BF4630940}" destId="{FACDBCC2-F7EE-4AB0-866C-358BDFBE7756}" srcOrd="1" destOrd="0" presId="urn:microsoft.com/office/officeart/2005/8/layout/hierarchy4"/>
    <dgm:cxn modelId="{7163E595-B0F4-4D64-8F28-4DF653220006}" type="presParOf" srcId="{8D41AD8C-6A6B-4009-838E-D2CEE410ABEE}" destId="{9C53E583-4110-48BE-BE49-E94C734F2BE1}" srcOrd="1" destOrd="0" presId="urn:microsoft.com/office/officeart/2005/8/layout/hierarchy4"/>
    <dgm:cxn modelId="{0A69A6EB-2D8C-4519-9F0C-9D28764EA45C}" type="presParOf" srcId="{8D41AD8C-6A6B-4009-838E-D2CEE410ABEE}" destId="{6D3D4083-97AD-4C7A-8785-2C34483E27D8}" srcOrd="2" destOrd="0" presId="urn:microsoft.com/office/officeart/2005/8/layout/hierarchy4"/>
    <dgm:cxn modelId="{2531046A-EF72-4F5F-A374-E81970F2CB5F}" type="presParOf" srcId="{6D3D4083-97AD-4C7A-8785-2C34483E27D8}" destId="{D09AA5AF-0DA5-4B35-AFB0-27BE3EE2346A}" srcOrd="0" destOrd="0" presId="urn:microsoft.com/office/officeart/2005/8/layout/hierarchy4"/>
    <dgm:cxn modelId="{5CE6FD42-37D2-4609-9BAB-D625F81CC7BE}" type="presParOf" srcId="{6D3D4083-97AD-4C7A-8785-2C34483E27D8}" destId="{738BDC49-9C66-4B3C-8097-885C88582F9E}" srcOrd="1" destOrd="0" presId="urn:microsoft.com/office/officeart/2005/8/layout/hierarchy4"/>
    <dgm:cxn modelId="{EEC66C05-71A9-4C25-8C0E-686EAFA18138}" type="presParOf" srcId="{6D3D4083-97AD-4C7A-8785-2C34483E27D8}" destId="{3677484D-BEDE-497E-904B-256083023D93}" srcOrd="2" destOrd="0" presId="urn:microsoft.com/office/officeart/2005/8/layout/hierarchy4"/>
    <dgm:cxn modelId="{C7A0A318-FA2F-4147-BD34-4B72C78A9378}" type="presParOf" srcId="{3677484D-BEDE-497E-904B-256083023D93}" destId="{6EF2365A-9AFB-4129-91BE-4ED8B849DE1A}" srcOrd="0" destOrd="0" presId="urn:microsoft.com/office/officeart/2005/8/layout/hierarchy4"/>
    <dgm:cxn modelId="{3FA37424-0706-4B32-A9E7-2929B9B0DD0D}" type="presParOf" srcId="{6EF2365A-9AFB-4129-91BE-4ED8B849DE1A}" destId="{4BBEC9E7-A8A7-4E7E-8EF3-EC59FE0EEA18}" srcOrd="0" destOrd="0" presId="urn:microsoft.com/office/officeart/2005/8/layout/hierarchy4"/>
    <dgm:cxn modelId="{43753551-FBF6-4FFD-9599-D95E8329D2A9}" type="presParOf" srcId="{6EF2365A-9AFB-4129-91BE-4ED8B849DE1A}" destId="{26505F23-BAEC-443E-B56B-48BCB5ACC8F3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25C98-9305-4591-B6A4-3EBC24CEBB4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CD959-4715-4E15-AF60-97DD01B7532C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Преобладание карьерной среды и низкой степени  широты, обобщённости и активности  </a:t>
          </a:r>
        </a:p>
      </dgm:t>
    </dgm:pt>
    <dgm:pt modelId="{19F8B828-1AEE-4A72-8A28-3661D22ECB31}" type="parTrans" cxnId="{2A8B3BEB-C797-42A0-9626-D1650A0BD0A3}">
      <dgm:prSet/>
      <dgm:spPr/>
      <dgm:t>
        <a:bodyPr/>
        <a:lstStyle/>
        <a:p>
          <a:endParaRPr lang="ru-RU"/>
        </a:p>
      </dgm:t>
    </dgm:pt>
    <dgm:pt modelId="{FA5A6C04-33CE-45A5-8A6F-A51B2AC477D1}" type="sibTrans" cxnId="{2A8B3BEB-C797-42A0-9626-D1650A0BD0A3}">
      <dgm:prSet/>
      <dgm:spPr/>
      <dgm:t>
        <a:bodyPr/>
        <a:lstStyle/>
        <a:p>
          <a:endParaRPr lang="ru-RU"/>
        </a:p>
      </dgm:t>
    </dgm:pt>
    <dgm:pt modelId="{5D2A5D59-1564-4B73-9B33-177B99D07D10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Необходимость расширения </a:t>
          </a:r>
          <a:r>
            <a:rPr lang="ru-RU" sz="1400" dirty="0" err="1">
              <a:latin typeface="Georgia" panose="02040502050405020303" pitchFamily="18" charset="0"/>
            </a:rPr>
            <a:t>социокультурного</a:t>
          </a:r>
          <a:r>
            <a:rPr lang="ru-RU" sz="1400" dirty="0">
              <a:latin typeface="Georgia" panose="02040502050405020303" pitchFamily="18" charset="0"/>
            </a:rPr>
            <a:t> пространства  для наиболее эффективного сплочения всех участников образовательных отношений</a:t>
          </a:r>
        </a:p>
      </dgm:t>
    </dgm:pt>
    <dgm:pt modelId="{4AD0EFB2-A29F-47A9-A32D-CEE4192C10A4}" type="parTrans" cxnId="{BEB9BB29-9687-473B-9483-D1C852608C7D}">
      <dgm:prSet/>
      <dgm:spPr/>
      <dgm:t>
        <a:bodyPr/>
        <a:lstStyle/>
        <a:p>
          <a:endParaRPr lang="ru-RU"/>
        </a:p>
      </dgm:t>
    </dgm:pt>
    <dgm:pt modelId="{0C7C0438-F3B7-4235-A149-F2502C399124}" type="sibTrans" cxnId="{BEB9BB29-9687-473B-9483-D1C852608C7D}">
      <dgm:prSet/>
      <dgm:spPr/>
      <dgm:t>
        <a:bodyPr/>
        <a:lstStyle/>
        <a:p>
          <a:endParaRPr lang="ru-RU"/>
        </a:p>
      </dgm:t>
    </dgm:pt>
    <dgm:pt modelId="{D66298A3-B222-4BB7-9004-F58D4A700738}" type="pres">
      <dgm:prSet presAssocID="{F7125C98-9305-4591-B6A4-3EBC24CEBB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6B6E6-7AFF-4B88-AB3D-3130A980BA06}" type="pres">
      <dgm:prSet presAssocID="{FFCCD959-4715-4E15-AF60-97DD01B7532C}" presName="arrow" presStyleLbl="node1" presStyleIdx="0" presStyleCnt="2" custRadScaleRad="80959" custRadScaleInc="-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72EC-DD0F-4C66-B002-4DC6F98C21BA}" type="pres">
      <dgm:prSet presAssocID="{5D2A5D59-1564-4B73-9B33-177B99D07D10}" presName="arrow" presStyleLbl="node1" presStyleIdx="1" presStyleCnt="2" custScaleY="100019" custRadScaleRad="62979" custRadScaleInc="-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B3BEB-C797-42A0-9626-D1650A0BD0A3}" srcId="{F7125C98-9305-4591-B6A4-3EBC24CEBB4B}" destId="{FFCCD959-4715-4E15-AF60-97DD01B7532C}" srcOrd="0" destOrd="0" parTransId="{19F8B828-1AEE-4A72-8A28-3661D22ECB31}" sibTransId="{FA5A6C04-33CE-45A5-8A6F-A51B2AC477D1}"/>
    <dgm:cxn modelId="{935A71E6-8AF6-490E-8389-C88D704E8116}" type="presOf" srcId="{FFCCD959-4715-4E15-AF60-97DD01B7532C}" destId="{F816B6E6-7AFF-4B88-AB3D-3130A980BA06}" srcOrd="0" destOrd="0" presId="urn:microsoft.com/office/officeart/2005/8/layout/arrow5"/>
    <dgm:cxn modelId="{0FAC40C0-B80A-441F-817E-BEAB2650B74A}" type="presOf" srcId="{5D2A5D59-1564-4B73-9B33-177B99D07D10}" destId="{B9C772EC-DD0F-4C66-B002-4DC6F98C21BA}" srcOrd="0" destOrd="0" presId="urn:microsoft.com/office/officeart/2005/8/layout/arrow5"/>
    <dgm:cxn modelId="{9F88B105-2C28-417C-862F-6DC789783FDE}" type="presOf" srcId="{F7125C98-9305-4591-B6A4-3EBC24CEBB4B}" destId="{D66298A3-B222-4BB7-9004-F58D4A700738}" srcOrd="0" destOrd="0" presId="urn:microsoft.com/office/officeart/2005/8/layout/arrow5"/>
    <dgm:cxn modelId="{BEB9BB29-9687-473B-9483-D1C852608C7D}" srcId="{F7125C98-9305-4591-B6A4-3EBC24CEBB4B}" destId="{5D2A5D59-1564-4B73-9B33-177B99D07D10}" srcOrd="1" destOrd="0" parTransId="{4AD0EFB2-A29F-47A9-A32D-CEE4192C10A4}" sibTransId="{0C7C0438-F3B7-4235-A149-F2502C399124}"/>
    <dgm:cxn modelId="{1C118C25-06C3-49E2-AAFA-7F31C4CCCF94}" type="presParOf" srcId="{D66298A3-B222-4BB7-9004-F58D4A700738}" destId="{F816B6E6-7AFF-4B88-AB3D-3130A980BA06}" srcOrd="0" destOrd="0" presId="urn:microsoft.com/office/officeart/2005/8/layout/arrow5"/>
    <dgm:cxn modelId="{D6708FA8-4267-4AFF-ADF0-40BA15973573}" type="presParOf" srcId="{D66298A3-B222-4BB7-9004-F58D4A700738}" destId="{B9C772EC-DD0F-4C66-B002-4DC6F98C21BA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21967-C361-41A0-91E2-1E17C3F4227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03CEE-1D4F-441A-8D3D-0CFD47FAD8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Дети</a:t>
          </a:r>
          <a:r>
            <a:rPr lang="ru-RU" sz="2800" dirty="0">
              <a:solidFill>
                <a:srgbClr val="FF6632"/>
              </a:solidFill>
              <a:latin typeface="Georgia" pitchFamily="18" charset="0"/>
            </a:rPr>
            <a:t> </a:t>
          </a:r>
          <a:endParaRPr lang="ru-RU" sz="2800" dirty="0" smtClean="0">
            <a:solidFill>
              <a:srgbClr val="FF6632"/>
            </a:solidFill>
            <a:latin typeface="Georgia" pitchFamily="18" charset="0"/>
          </a:endParaRPr>
        </a:p>
        <a:p>
          <a:pPr>
            <a:spcAft>
              <a:spcPts val="0"/>
            </a:spcAft>
          </a:pPr>
          <a:r>
            <a:rPr lang="ru-RU" sz="1800" dirty="0" smtClean="0">
              <a:latin typeface="Georgia" pitchFamily="18" charset="0"/>
            </a:rPr>
            <a:t>(</a:t>
          </a:r>
          <a:r>
            <a:rPr lang="ru-RU" sz="1800" dirty="0">
              <a:latin typeface="Georgia" pitchFamily="18" charset="0"/>
            </a:rPr>
            <a:t>возможность социализации и развитие личностного потенциала в ЛРОС)</a:t>
          </a:r>
          <a:r>
            <a:rPr lang="ru-RU" sz="3200" dirty="0">
              <a:latin typeface="Georgia" pitchFamily="18" charset="0"/>
            </a:rPr>
            <a:t> </a:t>
          </a:r>
        </a:p>
      </dgm:t>
    </dgm:pt>
    <dgm:pt modelId="{7E5F44AC-4AF5-4128-AAE3-8F3CF7E43C38}" type="parTrans" cxnId="{5307EAC6-788E-4C20-8137-C74AF3B96C1A}">
      <dgm:prSet/>
      <dgm:spPr/>
      <dgm:t>
        <a:bodyPr/>
        <a:lstStyle/>
        <a:p>
          <a:endParaRPr lang="ru-RU"/>
        </a:p>
      </dgm:t>
    </dgm:pt>
    <dgm:pt modelId="{4CAEAFAB-211A-482E-8E94-C1CD541CFD67}" type="sibTrans" cxnId="{5307EAC6-788E-4C20-8137-C74AF3B96C1A}">
      <dgm:prSet/>
      <dgm:spPr/>
      <dgm:t>
        <a:bodyPr/>
        <a:lstStyle/>
        <a:p>
          <a:endParaRPr lang="ru-RU"/>
        </a:p>
      </dgm:t>
    </dgm:pt>
    <dgm:pt modelId="{0D17DA5E-E617-4A31-8225-355D3A88E68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Педагоги </a:t>
          </a:r>
        </a:p>
        <a:p>
          <a:pPr>
            <a:spcAft>
              <a:spcPts val="0"/>
            </a:spcAft>
          </a:pPr>
          <a:r>
            <a:rPr lang="ru-RU" sz="1800" dirty="0">
              <a:latin typeface="Georgia" pitchFamily="18" charset="0"/>
            </a:rPr>
            <a:t>(повышение профессиональной компетентности и развитие  личностного потенциала)</a:t>
          </a:r>
          <a:endParaRPr lang="ru-RU" sz="2000" dirty="0">
            <a:latin typeface="Georgia" pitchFamily="18" charset="0"/>
          </a:endParaRPr>
        </a:p>
      </dgm:t>
    </dgm:pt>
    <dgm:pt modelId="{46688DEF-5F49-4AFC-A63E-A82476AC8DE6}" type="parTrans" cxnId="{AB619CFC-FEA8-45CC-B25B-8C3ACF9A427E}">
      <dgm:prSet/>
      <dgm:spPr/>
      <dgm:t>
        <a:bodyPr/>
        <a:lstStyle/>
        <a:p>
          <a:endParaRPr lang="ru-RU"/>
        </a:p>
      </dgm:t>
    </dgm:pt>
    <dgm:pt modelId="{EEA5FA5F-26AD-4C84-B436-7338210FE264}" type="sibTrans" cxnId="{AB619CFC-FEA8-45CC-B25B-8C3ACF9A427E}">
      <dgm:prSet/>
      <dgm:spPr/>
      <dgm:t>
        <a:bodyPr/>
        <a:lstStyle/>
        <a:p>
          <a:endParaRPr lang="ru-RU"/>
        </a:p>
      </dgm:t>
    </dgm:pt>
    <dgm:pt modelId="{CC7659CE-57EF-4AC3-8CD7-9B38F1A97838}">
      <dgm:prSet phldrT="[Текст]" custT="1"/>
      <dgm:spPr/>
      <dgm:t>
        <a:bodyPr/>
        <a:lstStyle/>
        <a:p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Администрация</a:t>
          </a:r>
          <a:r>
            <a:rPr lang="ru-RU" sz="1800" dirty="0">
              <a:solidFill>
                <a:schemeClr val="bg1"/>
              </a:solidFill>
              <a:latin typeface="Georgia" pitchFamily="18" charset="0"/>
            </a:rPr>
            <a:t> (совершенствование управленческих компетенций)</a:t>
          </a:r>
          <a:endParaRPr lang="ru-RU" sz="2400" dirty="0">
            <a:solidFill>
              <a:schemeClr val="bg1"/>
            </a:solidFill>
            <a:latin typeface="Georgia" pitchFamily="18" charset="0"/>
          </a:endParaRPr>
        </a:p>
      </dgm:t>
    </dgm:pt>
    <dgm:pt modelId="{DE4959D4-6DAD-430B-A016-5CEF162CD8EE}" type="parTrans" cxnId="{0E4AEDAA-D73F-46AD-851E-B197D2F6C6F0}">
      <dgm:prSet/>
      <dgm:spPr/>
      <dgm:t>
        <a:bodyPr/>
        <a:lstStyle/>
        <a:p>
          <a:endParaRPr lang="ru-RU"/>
        </a:p>
      </dgm:t>
    </dgm:pt>
    <dgm:pt modelId="{1CC1D3C0-84ED-475D-B2E1-68950BF43097}" type="sibTrans" cxnId="{0E4AEDAA-D73F-46AD-851E-B197D2F6C6F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6943D7F1-5605-4AFD-BE6A-FBBD04BAB350}">
      <dgm:prSet phldrT="[Текст]" custT="1"/>
      <dgm:spPr/>
      <dgm:t>
        <a:bodyPr/>
        <a:lstStyle/>
        <a:p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Социальные партнеры</a:t>
          </a:r>
          <a:r>
            <a:rPr lang="ru-RU" sz="2000" dirty="0">
              <a:solidFill>
                <a:srgbClr val="FF6632"/>
              </a:solidFill>
              <a:latin typeface="Georgia" pitchFamily="18" charset="0"/>
            </a:rPr>
            <a:t> </a:t>
          </a:r>
          <a:r>
            <a:rPr lang="ru-RU" sz="1800" dirty="0">
              <a:latin typeface="Georgia" pitchFamily="18" charset="0"/>
            </a:rPr>
            <a:t>(возможность расширения сотрудничества)</a:t>
          </a:r>
          <a:endParaRPr lang="ru-RU" sz="2800" dirty="0">
            <a:latin typeface="Georgia" pitchFamily="18" charset="0"/>
          </a:endParaRPr>
        </a:p>
      </dgm:t>
    </dgm:pt>
    <dgm:pt modelId="{E8399E08-DC41-4039-8D49-3F2CC838F4B3}" type="parTrans" cxnId="{B067AAD9-8843-430A-8622-CBF58ACE9DE0}">
      <dgm:prSet/>
      <dgm:spPr/>
      <dgm:t>
        <a:bodyPr/>
        <a:lstStyle/>
        <a:p>
          <a:endParaRPr lang="ru-RU"/>
        </a:p>
      </dgm:t>
    </dgm:pt>
    <dgm:pt modelId="{F06F5FB3-46A8-4138-9776-2D55580DF5BE}" type="sibTrans" cxnId="{B067AAD9-8843-430A-8622-CBF58ACE9DE0}">
      <dgm:prSet/>
      <dgm:spPr/>
      <dgm:t>
        <a:bodyPr/>
        <a:lstStyle/>
        <a:p>
          <a:endParaRPr lang="ru-RU"/>
        </a:p>
      </dgm:t>
    </dgm:pt>
    <dgm:pt modelId="{34A9ACD1-ACE0-4E5E-98F9-8B64C933B8E5}">
      <dgm:prSet phldrT="[Текст]" custT="1"/>
      <dgm:spPr/>
      <dgm:t>
        <a:bodyPr/>
        <a:lstStyle/>
        <a:p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Родители</a:t>
          </a:r>
          <a:r>
            <a:rPr lang="ru-RU" sz="1400" dirty="0">
              <a:solidFill>
                <a:srgbClr val="C00000"/>
              </a:solidFill>
              <a:latin typeface="Georgia" pitchFamily="18" charset="0"/>
            </a:rPr>
            <a:t> </a:t>
          </a:r>
          <a:r>
            <a:rPr lang="ru-RU" sz="1800" dirty="0">
              <a:latin typeface="Georgia" pitchFamily="18" charset="0"/>
            </a:rPr>
            <a:t>(удовлетворённость качеством образования)</a:t>
          </a:r>
          <a:endParaRPr lang="ru-RU" sz="3200" dirty="0">
            <a:latin typeface="Georgia" pitchFamily="18" charset="0"/>
          </a:endParaRPr>
        </a:p>
      </dgm:t>
    </dgm:pt>
    <dgm:pt modelId="{237269CE-B81D-44B9-ABF3-0D806149328D}" type="parTrans" cxnId="{0B46549B-2FAB-4E0D-88A6-B36E5216B1BE}">
      <dgm:prSet/>
      <dgm:spPr/>
      <dgm:t>
        <a:bodyPr/>
        <a:lstStyle/>
        <a:p>
          <a:endParaRPr lang="ru-RU"/>
        </a:p>
      </dgm:t>
    </dgm:pt>
    <dgm:pt modelId="{6B91596A-35D7-46C2-B112-C9B84D272782}" type="sibTrans" cxnId="{0B46549B-2FAB-4E0D-88A6-B36E5216B1BE}">
      <dgm:prSet/>
      <dgm:spPr/>
      <dgm:t>
        <a:bodyPr/>
        <a:lstStyle/>
        <a:p>
          <a:endParaRPr lang="ru-RU"/>
        </a:p>
      </dgm:t>
    </dgm:pt>
    <dgm:pt modelId="{D7823A50-D436-4003-A517-122ED9D2717B}" type="pres">
      <dgm:prSet presAssocID="{9D621967-C361-41A0-91E2-1E17C3F422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0BE2D-017D-4EE2-83CA-31DEE6DEA346}" type="pres">
      <dgm:prSet presAssocID="{02F03CEE-1D4F-441A-8D3D-0CFD47FAD816}" presName="node" presStyleLbl="node1" presStyleIdx="0" presStyleCnt="5" custScaleX="281772" custScaleY="140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4DC33-4D2C-4467-954F-7BA0E3D498C6}" type="pres">
      <dgm:prSet presAssocID="{02F03CEE-1D4F-441A-8D3D-0CFD47FAD816}" presName="spNode" presStyleCnt="0"/>
      <dgm:spPr/>
    </dgm:pt>
    <dgm:pt modelId="{4B024FF2-27A0-486A-9357-B9A895D9C1E7}" type="pres">
      <dgm:prSet presAssocID="{4CAEAFAB-211A-482E-8E94-C1CD541CFD6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3767CCE-96BB-4622-B5B5-FBEBEC7C4947}" type="pres">
      <dgm:prSet presAssocID="{0D17DA5E-E617-4A31-8225-355D3A88E686}" presName="node" presStyleLbl="node1" presStyleIdx="1" presStyleCnt="5" custScaleX="270107" custScaleY="122587" custRadScaleRad="185048" custRadScaleInc="5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7DDA0-F15D-413A-B99B-EF9B4239C223}" type="pres">
      <dgm:prSet presAssocID="{0D17DA5E-E617-4A31-8225-355D3A88E686}" presName="spNode" presStyleCnt="0"/>
      <dgm:spPr/>
    </dgm:pt>
    <dgm:pt modelId="{0630E925-45EC-42F6-82E1-489B6F57E65C}" type="pres">
      <dgm:prSet presAssocID="{EEA5FA5F-26AD-4C84-B436-7338210FE26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80B6C3B-98A0-4A9B-A3D8-8A6A9274BF11}" type="pres">
      <dgm:prSet presAssocID="{CC7659CE-57EF-4AC3-8CD7-9B38F1A97838}" presName="node" presStyleLbl="node1" presStyleIdx="2" presStyleCnt="5" custScaleX="223617" custScaleY="101620" custRadScaleRad="186127" custRadScaleInc="-12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496F1-2BE4-4304-8027-66583228C8B6}" type="pres">
      <dgm:prSet presAssocID="{CC7659CE-57EF-4AC3-8CD7-9B38F1A97838}" presName="spNode" presStyleCnt="0"/>
      <dgm:spPr/>
    </dgm:pt>
    <dgm:pt modelId="{D1B4565B-CB93-4CA2-94A3-BF0C31763524}" type="pres">
      <dgm:prSet presAssocID="{1CC1D3C0-84ED-475D-B2E1-68950BF4309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9F93B81-35EB-4DDA-8B83-35BA677B8E30}" type="pres">
      <dgm:prSet presAssocID="{6943D7F1-5605-4AFD-BE6A-FBBD04BAB350}" presName="node" presStyleLbl="node1" presStyleIdx="3" presStyleCnt="5" custScaleX="246498" custScaleY="124254" custRadScaleRad="168455" custRadScaleInc="130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D3A73-D1CA-45AD-B65E-1AB143E262E2}" type="pres">
      <dgm:prSet presAssocID="{6943D7F1-5605-4AFD-BE6A-FBBD04BAB350}" presName="spNode" presStyleCnt="0"/>
      <dgm:spPr/>
    </dgm:pt>
    <dgm:pt modelId="{CF8D5566-AAD0-4FC3-B9C9-2BE26B804294}" type="pres">
      <dgm:prSet presAssocID="{F06F5FB3-46A8-4138-9776-2D55580DF5B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BFBEA1E-8D6E-4DBA-812B-201DD634A634}" type="pres">
      <dgm:prSet presAssocID="{34A9ACD1-ACE0-4E5E-98F9-8B64C933B8E5}" presName="node" presStyleLbl="node1" presStyleIdx="4" presStyleCnt="5" custScaleX="213427" custScaleY="140058" custRadScaleRad="150444" custRadScaleInc="-34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3B157-6E28-4D23-87A4-FA9E87DA45AE}" type="pres">
      <dgm:prSet presAssocID="{34A9ACD1-ACE0-4E5E-98F9-8B64C933B8E5}" presName="spNode" presStyleCnt="0"/>
      <dgm:spPr/>
    </dgm:pt>
    <dgm:pt modelId="{A6A9D760-E574-4AE0-9378-DF717FF5AF71}" type="pres">
      <dgm:prSet presAssocID="{6B91596A-35D7-46C2-B112-C9B84D27278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BCD98CB-1FE7-45A1-A2F7-28E9E087D6C7}" type="presOf" srcId="{34A9ACD1-ACE0-4E5E-98F9-8B64C933B8E5}" destId="{DBFBEA1E-8D6E-4DBA-812B-201DD634A634}" srcOrd="0" destOrd="0" presId="urn:microsoft.com/office/officeart/2005/8/layout/cycle6"/>
    <dgm:cxn modelId="{0B46549B-2FAB-4E0D-88A6-B36E5216B1BE}" srcId="{9D621967-C361-41A0-91E2-1E17C3F42279}" destId="{34A9ACD1-ACE0-4E5E-98F9-8B64C933B8E5}" srcOrd="4" destOrd="0" parTransId="{237269CE-B81D-44B9-ABF3-0D806149328D}" sibTransId="{6B91596A-35D7-46C2-B112-C9B84D272782}"/>
    <dgm:cxn modelId="{434E10A6-513C-4F83-9709-282EA7E3832F}" type="presOf" srcId="{EEA5FA5F-26AD-4C84-B436-7338210FE264}" destId="{0630E925-45EC-42F6-82E1-489B6F57E65C}" srcOrd="0" destOrd="0" presId="urn:microsoft.com/office/officeart/2005/8/layout/cycle6"/>
    <dgm:cxn modelId="{5307EAC6-788E-4C20-8137-C74AF3B96C1A}" srcId="{9D621967-C361-41A0-91E2-1E17C3F42279}" destId="{02F03CEE-1D4F-441A-8D3D-0CFD47FAD816}" srcOrd="0" destOrd="0" parTransId="{7E5F44AC-4AF5-4128-AAE3-8F3CF7E43C38}" sibTransId="{4CAEAFAB-211A-482E-8E94-C1CD541CFD67}"/>
    <dgm:cxn modelId="{5FF02CFF-1118-4447-96D1-78888FDA1A86}" type="presOf" srcId="{0D17DA5E-E617-4A31-8225-355D3A88E686}" destId="{F3767CCE-96BB-4622-B5B5-FBEBEC7C4947}" srcOrd="0" destOrd="0" presId="urn:microsoft.com/office/officeart/2005/8/layout/cycle6"/>
    <dgm:cxn modelId="{779E9ED0-DA6F-4066-A063-329BB22CADC4}" type="presOf" srcId="{F06F5FB3-46A8-4138-9776-2D55580DF5BE}" destId="{CF8D5566-AAD0-4FC3-B9C9-2BE26B804294}" srcOrd="0" destOrd="0" presId="urn:microsoft.com/office/officeart/2005/8/layout/cycle6"/>
    <dgm:cxn modelId="{5B7859E5-BDB3-49F1-8236-7FC60108429C}" type="presOf" srcId="{6943D7F1-5605-4AFD-BE6A-FBBD04BAB350}" destId="{B9F93B81-35EB-4DDA-8B83-35BA677B8E30}" srcOrd="0" destOrd="0" presId="urn:microsoft.com/office/officeart/2005/8/layout/cycle6"/>
    <dgm:cxn modelId="{AB619CFC-FEA8-45CC-B25B-8C3ACF9A427E}" srcId="{9D621967-C361-41A0-91E2-1E17C3F42279}" destId="{0D17DA5E-E617-4A31-8225-355D3A88E686}" srcOrd="1" destOrd="0" parTransId="{46688DEF-5F49-4AFC-A63E-A82476AC8DE6}" sibTransId="{EEA5FA5F-26AD-4C84-B436-7338210FE264}"/>
    <dgm:cxn modelId="{1F6DB097-8EBF-4188-A7DF-F49E0C7D0CCE}" type="presOf" srcId="{9D621967-C361-41A0-91E2-1E17C3F42279}" destId="{D7823A50-D436-4003-A517-122ED9D2717B}" srcOrd="0" destOrd="0" presId="urn:microsoft.com/office/officeart/2005/8/layout/cycle6"/>
    <dgm:cxn modelId="{BFD1EAD7-6DE3-40FD-B02B-714F8BEAC3D2}" type="presOf" srcId="{4CAEAFAB-211A-482E-8E94-C1CD541CFD67}" destId="{4B024FF2-27A0-486A-9357-B9A895D9C1E7}" srcOrd="0" destOrd="0" presId="urn:microsoft.com/office/officeart/2005/8/layout/cycle6"/>
    <dgm:cxn modelId="{9F5D5F42-0CCD-4FFE-A6F0-BB65D665232E}" type="presOf" srcId="{1CC1D3C0-84ED-475D-B2E1-68950BF43097}" destId="{D1B4565B-CB93-4CA2-94A3-BF0C31763524}" srcOrd="0" destOrd="0" presId="urn:microsoft.com/office/officeart/2005/8/layout/cycle6"/>
    <dgm:cxn modelId="{B067AAD9-8843-430A-8622-CBF58ACE9DE0}" srcId="{9D621967-C361-41A0-91E2-1E17C3F42279}" destId="{6943D7F1-5605-4AFD-BE6A-FBBD04BAB350}" srcOrd="3" destOrd="0" parTransId="{E8399E08-DC41-4039-8D49-3F2CC838F4B3}" sibTransId="{F06F5FB3-46A8-4138-9776-2D55580DF5BE}"/>
    <dgm:cxn modelId="{F7581475-95A6-4F29-834A-0BDF784CAA05}" type="presOf" srcId="{02F03CEE-1D4F-441A-8D3D-0CFD47FAD816}" destId="{8F10BE2D-017D-4EE2-83CA-31DEE6DEA346}" srcOrd="0" destOrd="0" presId="urn:microsoft.com/office/officeart/2005/8/layout/cycle6"/>
    <dgm:cxn modelId="{F060E224-D399-438A-8E87-3A9B9BD81F69}" type="presOf" srcId="{6B91596A-35D7-46C2-B112-C9B84D272782}" destId="{A6A9D760-E574-4AE0-9378-DF717FF5AF71}" srcOrd="0" destOrd="0" presId="urn:microsoft.com/office/officeart/2005/8/layout/cycle6"/>
    <dgm:cxn modelId="{0E4AEDAA-D73F-46AD-851E-B197D2F6C6F0}" srcId="{9D621967-C361-41A0-91E2-1E17C3F42279}" destId="{CC7659CE-57EF-4AC3-8CD7-9B38F1A97838}" srcOrd="2" destOrd="0" parTransId="{DE4959D4-6DAD-430B-A016-5CEF162CD8EE}" sibTransId="{1CC1D3C0-84ED-475D-B2E1-68950BF43097}"/>
    <dgm:cxn modelId="{5D64585D-8C95-4573-8300-46ACDB1367F6}" type="presOf" srcId="{CC7659CE-57EF-4AC3-8CD7-9B38F1A97838}" destId="{880B6C3B-98A0-4A9B-A3D8-8A6A9274BF11}" srcOrd="0" destOrd="0" presId="urn:microsoft.com/office/officeart/2005/8/layout/cycle6"/>
    <dgm:cxn modelId="{D0D6E2B8-B5B2-4A0E-8E75-212E949A0A32}" type="presParOf" srcId="{D7823A50-D436-4003-A517-122ED9D2717B}" destId="{8F10BE2D-017D-4EE2-83CA-31DEE6DEA346}" srcOrd="0" destOrd="0" presId="urn:microsoft.com/office/officeart/2005/8/layout/cycle6"/>
    <dgm:cxn modelId="{3D73EBF5-5C9C-4587-B889-C3307A8B578A}" type="presParOf" srcId="{D7823A50-D436-4003-A517-122ED9D2717B}" destId="{D1F4DC33-4D2C-4467-954F-7BA0E3D498C6}" srcOrd="1" destOrd="0" presId="urn:microsoft.com/office/officeart/2005/8/layout/cycle6"/>
    <dgm:cxn modelId="{2556DA9A-A0BB-433B-8E1C-AF0778D7DCDB}" type="presParOf" srcId="{D7823A50-D436-4003-A517-122ED9D2717B}" destId="{4B024FF2-27A0-486A-9357-B9A895D9C1E7}" srcOrd="2" destOrd="0" presId="urn:microsoft.com/office/officeart/2005/8/layout/cycle6"/>
    <dgm:cxn modelId="{2F72530A-93A6-4683-B172-63FB3588BBC9}" type="presParOf" srcId="{D7823A50-D436-4003-A517-122ED9D2717B}" destId="{F3767CCE-96BB-4622-B5B5-FBEBEC7C4947}" srcOrd="3" destOrd="0" presId="urn:microsoft.com/office/officeart/2005/8/layout/cycle6"/>
    <dgm:cxn modelId="{650C5D67-CE0F-415B-93A5-9337E5690C04}" type="presParOf" srcId="{D7823A50-D436-4003-A517-122ED9D2717B}" destId="{81C7DDA0-F15D-413A-B99B-EF9B4239C223}" srcOrd="4" destOrd="0" presId="urn:microsoft.com/office/officeart/2005/8/layout/cycle6"/>
    <dgm:cxn modelId="{5AD4C95A-2225-44C8-87D4-3797C7B0A64A}" type="presParOf" srcId="{D7823A50-D436-4003-A517-122ED9D2717B}" destId="{0630E925-45EC-42F6-82E1-489B6F57E65C}" srcOrd="5" destOrd="0" presId="urn:microsoft.com/office/officeart/2005/8/layout/cycle6"/>
    <dgm:cxn modelId="{765904CF-6BF4-407A-BEEB-1E5D1BEAE2A5}" type="presParOf" srcId="{D7823A50-D436-4003-A517-122ED9D2717B}" destId="{880B6C3B-98A0-4A9B-A3D8-8A6A9274BF11}" srcOrd="6" destOrd="0" presId="urn:microsoft.com/office/officeart/2005/8/layout/cycle6"/>
    <dgm:cxn modelId="{2342EBF5-1921-4571-9D73-C427238F30A8}" type="presParOf" srcId="{D7823A50-D436-4003-A517-122ED9D2717B}" destId="{9FD496F1-2BE4-4304-8027-66583228C8B6}" srcOrd="7" destOrd="0" presId="urn:microsoft.com/office/officeart/2005/8/layout/cycle6"/>
    <dgm:cxn modelId="{CE08185A-7E07-47A0-A80D-65739F07A786}" type="presParOf" srcId="{D7823A50-D436-4003-A517-122ED9D2717B}" destId="{D1B4565B-CB93-4CA2-94A3-BF0C31763524}" srcOrd="8" destOrd="0" presId="urn:microsoft.com/office/officeart/2005/8/layout/cycle6"/>
    <dgm:cxn modelId="{64D36E0C-C7BC-4A9B-A577-49E2B7558420}" type="presParOf" srcId="{D7823A50-D436-4003-A517-122ED9D2717B}" destId="{B9F93B81-35EB-4DDA-8B83-35BA677B8E30}" srcOrd="9" destOrd="0" presId="urn:microsoft.com/office/officeart/2005/8/layout/cycle6"/>
    <dgm:cxn modelId="{D937E8B4-6EDA-4AD8-9721-9EF9CF647846}" type="presParOf" srcId="{D7823A50-D436-4003-A517-122ED9D2717B}" destId="{D86D3A73-D1CA-45AD-B65E-1AB143E262E2}" srcOrd="10" destOrd="0" presId="urn:microsoft.com/office/officeart/2005/8/layout/cycle6"/>
    <dgm:cxn modelId="{379579C3-D125-4724-A132-56E7A46A24C1}" type="presParOf" srcId="{D7823A50-D436-4003-A517-122ED9D2717B}" destId="{CF8D5566-AAD0-4FC3-B9C9-2BE26B804294}" srcOrd="11" destOrd="0" presId="urn:microsoft.com/office/officeart/2005/8/layout/cycle6"/>
    <dgm:cxn modelId="{6D635A0B-11C2-4CFD-97AC-CBE542DDC9B9}" type="presParOf" srcId="{D7823A50-D436-4003-A517-122ED9D2717B}" destId="{DBFBEA1E-8D6E-4DBA-812B-201DD634A634}" srcOrd="12" destOrd="0" presId="urn:microsoft.com/office/officeart/2005/8/layout/cycle6"/>
    <dgm:cxn modelId="{5AA22CCF-AEC6-4212-9DF3-7087CCEE8A24}" type="presParOf" srcId="{D7823A50-D436-4003-A517-122ED9D2717B}" destId="{0883B157-6E28-4D23-87A4-FA9E87DA45AE}" srcOrd="13" destOrd="0" presId="urn:microsoft.com/office/officeart/2005/8/layout/cycle6"/>
    <dgm:cxn modelId="{9E9D1617-82C9-4CAE-9482-AE2A598F9580}" type="presParOf" srcId="{D7823A50-D436-4003-A517-122ED9D2717B}" destId="{A6A9D760-E574-4AE0-9378-DF717FF5AF71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5469E-4FC2-4CCC-8FA3-5442FEED00C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7BAA9-C16A-42C4-B96A-9422FBB465AE}">
      <dgm:prSet custT="1"/>
      <dgm:spPr/>
      <dgm:t>
        <a:bodyPr/>
        <a:lstStyle/>
        <a:p>
          <a:pPr algn="just"/>
          <a:r>
            <a:rPr lang="ru-RU" sz="2400" b="1" u="sng" dirty="0" smtClean="0">
              <a:solidFill>
                <a:srgbClr val="1A6C22"/>
              </a:solidFill>
              <a:latin typeface="Georgia" pitchFamily="18" charset="0"/>
            </a:rPr>
            <a:t>Образ желаемого состояния ДОУ по формуле «3+2»</a:t>
          </a:r>
          <a:endParaRPr lang="ru-RU" sz="2400" dirty="0">
            <a:solidFill>
              <a:srgbClr val="1A6C22"/>
            </a:solidFill>
          </a:endParaRPr>
        </a:p>
      </dgm:t>
    </dgm:pt>
    <dgm:pt modelId="{251E837A-8CB6-4511-BE8D-B917B1051BA1}" type="parTrans" cxnId="{1EEC4C11-9765-49B7-9C6E-3F29FBF5F545}">
      <dgm:prSet/>
      <dgm:spPr/>
      <dgm:t>
        <a:bodyPr/>
        <a:lstStyle/>
        <a:p>
          <a:endParaRPr lang="ru-RU"/>
        </a:p>
      </dgm:t>
    </dgm:pt>
    <dgm:pt modelId="{7F5C3F3E-1E5A-4D3E-86B8-4C69090C6265}" type="sibTrans" cxnId="{1EEC4C11-9765-49B7-9C6E-3F29FBF5F545}">
      <dgm:prSet/>
      <dgm:spPr/>
      <dgm:t>
        <a:bodyPr/>
        <a:lstStyle/>
        <a:p>
          <a:endParaRPr lang="ru-RU"/>
        </a:p>
      </dgm:t>
    </dgm:pt>
    <dgm:pt modelId="{038CBC22-E71F-4CD4-BE58-F14D6C24B03B}" type="pres">
      <dgm:prSet presAssocID="{3B15469E-4FC2-4CCC-8FA3-5442FEED00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71485-8B5B-4CE0-948C-DF962AECF6BD}" type="pres">
      <dgm:prSet presAssocID="{F557BAA9-C16A-42C4-B96A-9422FBB465AE}" presName="composite" presStyleCnt="0"/>
      <dgm:spPr/>
      <dgm:t>
        <a:bodyPr/>
        <a:lstStyle/>
        <a:p>
          <a:endParaRPr lang="ru-RU"/>
        </a:p>
      </dgm:t>
    </dgm:pt>
    <dgm:pt modelId="{194874FE-CF67-4933-8651-E5F7B34DD0F8}" type="pres">
      <dgm:prSet presAssocID="{F557BAA9-C16A-42C4-B96A-9422FBB465AE}" presName="imgShp" presStyleLbl="fgImgPlace1" presStyleIdx="0" presStyleCnt="1" custFlipVert="1" custScaleX="1229" custScaleY="1680" custLinFactNeighborX="22037" custLinFactNeighborY="41598"/>
      <dgm:spPr/>
      <dgm:t>
        <a:bodyPr/>
        <a:lstStyle/>
        <a:p>
          <a:endParaRPr lang="ru-RU"/>
        </a:p>
      </dgm:t>
    </dgm:pt>
    <dgm:pt modelId="{BA601EB1-8422-4619-8B95-036946CB0A41}" type="pres">
      <dgm:prSet presAssocID="{F557BAA9-C16A-42C4-B96A-9422FBB465AE}" presName="txShp" presStyleLbl="node1" presStyleIdx="0" presStyleCnt="1" custFlipVert="1" custScaleX="141998" custScaleY="16510" custLinFactNeighborX="-6593" custLinFactNeighborY="-3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E5076-38D9-4B70-B0B5-55BB454EE6EF}" type="presOf" srcId="{3B15469E-4FC2-4CCC-8FA3-5442FEED00C0}" destId="{038CBC22-E71F-4CD4-BE58-F14D6C24B03B}" srcOrd="0" destOrd="0" presId="urn:microsoft.com/office/officeart/2005/8/layout/vList3#4"/>
    <dgm:cxn modelId="{660AB6D0-89E8-49D6-99BE-E8A29CEB4AAD}" type="presOf" srcId="{F557BAA9-C16A-42C4-B96A-9422FBB465AE}" destId="{BA601EB1-8422-4619-8B95-036946CB0A41}" srcOrd="0" destOrd="0" presId="urn:microsoft.com/office/officeart/2005/8/layout/vList3#4"/>
    <dgm:cxn modelId="{1EEC4C11-9765-49B7-9C6E-3F29FBF5F545}" srcId="{3B15469E-4FC2-4CCC-8FA3-5442FEED00C0}" destId="{F557BAA9-C16A-42C4-B96A-9422FBB465AE}" srcOrd="0" destOrd="0" parTransId="{251E837A-8CB6-4511-BE8D-B917B1051BA1}" sibTransId="{7F5C3F3E-1E5A-4D3E-86B8-4C69090C6265}"/>
    <dgm:cxn modelId="{C3044098-36A9-4AB7-A84C-2902353232CB}" type="presParOf" srcId="{038CBC22-E71F-4CD4-BE58-F14D6C24B03B}" destId="{04271485-8B5B-4CE0-948C-DF962AECF6BD}" srcOrd="0" destOrd="0" presId="urn:microsoft.com/office/officeart/2005/8/layout/vList3#4"/>
    <dgm:cxn modelId="{848DA2F2-8402-4DF3-9281-2282DD31FF99}" type="presParOf" srcId="{04271485-8B5B-4CE0-948C-DF962AECF6BD}" destId="{194874FE-CF67-4933-8651-E5F7B34DD0F8}" srcOrd="0" destOrd="0" presId="urn:microsoft.com/office/officeart/2005/8/layout/vList3#4"/>
    <dgm:cxn modelId="{AF4D0734-1141-4389-9186-A3B17B5BA130}" type="presParOf" srcId="{04271485-8B5B-4CE0-948C-DF962AECF6BD}" destId="{BA601EB1-8422-4619-8B95-036946CB0A41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F7076-911D-4161-AACD-12D0AD1B427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9B3A3-72A0-4F85-86CC-C439E6B8842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sng" dirty="0">
            <a:solidFill>
              <a:srgbClr val="FF0000"/>
            </a:solidFill>
            <a:latin typeface="Georgia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sng" dirty="0">
            <a:solidFill>
              <a:srgbClr val="FF0000"/>
            </a:solidFill>
            <a:latin typeface="Georgia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>
              <a:solidFill>
                <a:srgbClr val="00642D"/>
              </a:solidFill>
              <a:latin typeface="Georgia" pitchFamily="18" charset="0"/>
            </a:rPr>
            <a:t>Ресурсное обеспечение</a:t>
          </a:r>
        </a:p>
        <a:p>
          <a:pPr lvl="0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dirty="0"/>
        </a:p>
      </dgm:t>
    </dgm:pt>
    <dgm:pt modelId="{5F73A1ED-755E-4087-8474-29FF9D472B8F}" type="parTrans" cxnId="{1D3CD458-30CA-4873-81F5-2B72F27F97D1}">
      <dgm:prSet/>
      <dgm:spPr/>
      <dgm:t>
        <a:bodyPr/>
        <a:lstStyle/>
        <a:p>
          <a:endParaRPr lang="ru-RU"/>
        </a:p>
      </dgm:t>
    </dgm:pt>
    <dgm:pt modelId="{D308DE5B-568C-4F11-A762-64A6CE9037C8}" type="sibTrans" cxnId="{1D3CD458-30CA-4873-81F5-2B72F27F97D1}">
      <dgm:prSet/>
      <dgm:spPr/>
      <dgm:t>
        <a:bodyPr/>
        <a:lstStyle/>
        <a:p>
          <a:endParaRPr lang="ru-RU"/>
        </a:p>
      </dgm:t>
    </dgm:pt>
    <dgm:pt modelId="{67625B36-8651-470E-8978-0BDFF683A00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Кадровое: управленческая команда и творческая группа педагогов;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25C9D990-3F28-484A-9690-19E9116FE801}" type="parTrans" cxnId="{4D3D55FE-0D77-4D32-840F-1AE02DB9F4F0}">
      <dgm:prSet/>
      <dgm:spPr/>
      <dgm:t>
        <a:bodyPr/>
        <a:lstStyle/>
        <a:p>
          <a:endParaRPr lang="ru-RU"/>
        </a:p>
      </dgm:t>
    </dgm:pt>
    <dgm:pt modelId="{2BAC22CB-E5C0-4E47-9DC8-99F4D0094D9F}" type="sibTrans" cxnId="{4D3D55FE-0D77-4D32-840F-1AE02DB9F4F0}">
      <dgm:prSet/>
      <dgm:spPr/>
      <dgm:t>
        <a:bodyPr/>
        <a:lstStyle/>
        <a:p>
          <a:endParaRPr lang="ru-RU"/>
        </a:p>
      </dgm:t>
    </dgm:pt>
    <dgm:pt modelId="{F0575681-D269-4335-B92F-9DB7253A064C}">
      <dgm:prSet phldrT="[Текст]" custT="1"/>
      <dgm:spPr/>
      <dgm:t>
        <a:bodyPr/>
        <a:lstStyle/>
        <a:p>
          <a:r>
            <a:rPr lang="ru-RU" sz="2000" b="1" u="sng" dirty="0">
              <a:solidFill>
                <a:srgbClr val="00642D"/>
              </a:solidFill>
              <a:latin typeface="Georgia" pitchFamily="18" charset="0"/>
            </a:rPr>
            <a:t>Управленческое сопровождение</a:t>
          </a:r>
          <a:endParaRPr lang="ru-RU" sz="2000" b="1" u="sng" dirty="0">
            <a:solidFill>
              <a:srgbClr val="00642D"/>
            </a:solidFill>
          </a:endParaRPr>
        </a:p>
      </dgm:t>
    </dgm:pt>
    <dgm:pt modelId="{DEB49B10-9651-432F-9A40-F6FD0C2F4836}" type="parTrans" cxnId="{9A02944D-6E1C-4740-B067-789E821BB0F4}">
      <dgm:prSet/>
      <dgm:spPr/>
      <dgm:t>
        <a:bodyPr/>
        <a:lstStyle/>
        <a:p>
          <a:endParaRPr lang="ru-RU"/>
        </a:p>
      </dgm:t>
    </dgm:pt>
    <dgm:pt modelId="{56CA6FAB-1514-4421-A93D-943942E5B147}" type="sibTrans" cxnId="{9A02944D-6E1C-4740-B067-789E821BB0F4}">
      <dgm:prSet/>
      <dgm:spPr/>
      <dgm:t>
        <a:bodyPr/>
        <a:lstStyle/>
        <a:p>
          <a:endParaRPr lang="ru-RU"/>
        </a:p>
      </dgm:t>
    </dgm:pt>
    <dgm:pt modelId="{2698EDD3-7CE1-4390-A291-3D127FF21DB7}">
      <dgm:prSet phldrT="[Текст]" custT="1"/>
      <dgm:spPr/>
      <dgm:t>
        <a:bodyPr/>
        <a:lstStyle/>
        <a:p>
          <a:pPr marL="642938" indent="-285750">
            <a:buFontTx/>
            <a:buNone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Формирование нормативно-правовой базы;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2C4B256F-488F-4C5F-9675-90A427B559D2}" type="parTrans" cxnId="{C03771F8-3030-4A6B-B38A-A8D46016EA34}">
      <dgm:prSet/>
      <dgm:spPr/>
      <dgm:t>
        <a:bodyPr/>
        <a:lstStyle/>
        <a:p>
          <a:endParaRPr lang="ru-RU"/>
        </a:p>
      </dgm:t>
    </dgm:pt>
    <dgm:pt modelId="{0C92298E-C587-497C-908D-6AD4FD43312E}" type="sibTrans" cxnId="{C03771F8-3030-4A6B-B38A-A8D46016EA34}">
      <dgm:prSet/>
      <dgm:spPr/>
      <dgm:t>
        <a:bodyPr/>
        <a:lstStyle/>
        <a:p>
          <a:endParaRPr lang="ru-RU"/>
        </a:p>
      </dgm:t>
    </dgm:pt>
    <dgm:pt modelId="{62BBF921-0167-4389-B593-EB0BD1FCFC5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Финансовое: стимулирование педагогов;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72EA33E8-B135-47ED-91B5-B6F3E35F8717}" type="parTrans" cxnId="{80CAC94F-3538-4DDF-9AAA-099AECC7D987}">
      <dgm:prSet/>
      <dgm:spPr/>
      <dgm:t>
        <a:bodyPr/>
        <a:lstStyle/>
        <a:p>
          <a:endParaRPr lang="ru-RU"/>
        </a:p>
      </dgm:t>
    </dgm:pt>
    <dgm:pt modelId="{360FAD85-7ACF-416A-8767-13DC5B479420}" type="sibTrans" cxnId="{80CAC94F-3538-4DDF-9AAA-099AECC7D987}">
      <dgm:prSet/>
      <dgm:spPr/>
      <dgm:t>
        <a:bodyPr/>
        <a:lstStyle/>
        <a:p>
          <a:endParaRPr lang="ru-RU"/>
        </a:p>
      </dgm:t>
    </dgm:pt>
    <dgm:pt modelId="{38520560-624E-4A45-B68D-88A14D847B30}">
      <dgm:prSet phldrT="[Текст]" custT="1"/>
      <dgm:spPr/>
      <dgm:t>
        <a:bodyPr/>
        <a:lstStyle/>
        <a:p>
          <a:endParaRPr lang="ru-RU" sz="2000" dirty="0"/>
        </a:p>
      </dgm:t>
    </dgm:pt>
    <dgm:pt modelId="{2CF50577-101B-4618-B081-E5B7AF66E038}" type="parTrans" cxnId="{3CCE76C9-5386-4E24-A6B7-1C53101BFBFD}">
      <dgm:prSet/>
      <dgm:spPr/>
      <dgm:t>
        <a:bodyPr/>
        <a:lstStyle/>
        <a:p>
          <a:endParaRPr lang="ru-RU"/>
        </a:p>
      </dgm:t>
    </dgm:pt>
    <dgm:pt modelId="{1C4064B3-50CE-44BB-B2DA-898ABE60F20E}" type="sibTrans" cxnId="{3CCE76C9-5386-4E24-A6B7-1C53101BFBFD}">
      <dgm:prSet/>
      <dgm:spPr/>
      <dgm:t>
        <a:bodyPr/>
        <a:lstStyle/>
        <a:p>
          <a:endParaRPr lang="ru-RU"/>
        </a:p>
      </dgm:t>
    </dgm:pt>
    <dgm:pt modelId="{215B214E-0894-4DC9-AA1C-2D3A5682588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Материальная: материально-техническая база ДОУ, ресурсы партнёров фонда «Вклад </a:t>
          </a:r>
          <a:r>
            <a:rPr lang="ru-RU" sz="180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в будущее";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A88BC304-4A5F-48C8-87EC-95CF926D1551}" type="parTrans" cxnId="{1D834631-1E25-48E3-B513-47BB456AD32F}">
      <dgm:prSet/>
      <dgm:spPr/>
      <dgm:t>
        <a:bodyPr/>
        <a:lstStyle/>
        <a:p>
          <a:endParaRPr lang="ru-RU"/>
        </a:p>
      </dgm:t>
    </dgm:pt>
    <dgm:pt modelId="{09C49185-D0F7-458E-BD56-61466FCC7CAF}" type="sibTrans" cxnId="{1D834631-1E25-48E3-B513-47BB456AD32F}">
      <dgm:prSet/>
      <dgm:spPr/>
      <dgm:t>
        <a:bodyPr/>
        <a:lstStyle/>
        <a:p>
          <a:endParaRPr lang="ru-RU"/>
        </a:p>
      </dgm:t>
    </dgm:pt>
    <dgm:pt modelId="{CEBA77BE-2951-4771-8914-563BCD7F2E1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Социальные партнеры;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3D8C375C-4C82-4BE3-82DF-CE67721A0630}" type="parTrans" cxnId="{62780C6A-C9FE-460E-B3EB-B5CD24BF5800}">
      <dgm:prSet/>
      <dgm:spPr/>
      <dgm:t>
        <a:bodyPr/>
        <a:lstStyle/>
        <a:p>
          <a:endParaRPr lang="ru-RU"/>
        </a:p>
      </dgm:t>
    </dgm:pt>
    <dgm:pt modelId="{8D81293F-3334-410B-B6AC-CE4D1868198F}" type="sibTrans" cxnId="{62780C6A-C9FE-460E-B3EB-B5CD24BF5800}">
      <dgm:prSet/>
      <dgm:spPr/>
      <dgm:t>
        <a:bodyPr/>
        <a:lstStyle/>
        <a:p>
          <a:endParaRPr lang="ru-RU"/>
        </a:p>
      </dgm:t>
    </dgm:pt>
    <dgm:pt modelId="{7E236618-BE8D-43D0-845D-F816B92822B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Информационные ресурсы: сайт ДОУ, сообщество в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Инстаграмм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, платформа </a:t>
          </a:r>
          <a:r>
            <a:rPr lang="en-US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Zoom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CAAA04FC-8B4B-40E8-A724-C485EC56C14C}" type="parTrans" cxnId="{24562000-A245-4403-BB57-1A0FF2A57F4B}">
      <dgm:prSet/>
      <dgm:spPr/>
      <dgm:t>
        <a:bodyPr/>
        <a:lstStyle/>
        <a:p>
          <a:endParaRPr lang="ru-RU"/>
        </a:p>
      </dgm:t>
    </dgm:pt>
    <dgm:pt modelId="{2474C8C3-5BC0-461B-9759-8DF006D22217}" type="sibTrans" cxnId="{24562000-A245-4403-BB57-1A0FF2A57F4B}">
      <dgm:prSet/>
      <dgm:spPr/>
      <dgm:t>
        <a:bodyPr/>
        <a:lstStyle/>
        <a:p>
          <a:endParaRPr lang="ru-RU"/>
        </a:p>
      </dgm:t>
    </dgm:pt>
    <dgm:pt modelId="{028B35B7-C6F7-4AAF-9C8B-51FD3F08F23D}">
      <dgm:prSet phldrT="[Текст]" custT="1"/>
      <dgm:spPr/>
      <dgm:t>
        <a:bodyPr/>
        <a:lstStyle/>
        <a:p>
          <a:pPr marL="642938" indent="-285750">
            <a:buFontTx/>
            <a:buNone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Обеспечение информационного сопровождения Проекта;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321B00DB-C5B0-49A4-91AC-3C89F009FF0D}" type="parTrans" cxnId="{E655BC5B-3D6F-4837-A48F-6010386F88D2}">
      <dgm:prSet/>
      <dgm:spPr/>
      <dgm:t>
        <a:bodyPr/>
        <a:lstStyle/>
        <a:p>
          <a:endParaRPr lang="ru-RU"/>
        </a:p>
      </dgm:t>
    </dgm:pt>
    <dgm:pt modelId="{AE59006F-A0F9-47A9-8BC2-3FDC57B97D52}" type="sibTrans" cxnId="{E655BC5B-3D6F-4837-A48F-6010386F88D2}">
      <dgm:prSet/>
      <dgm:spPr/>
      <dgm:t>
        <a:bodyPr/>
        <a:lstStyle/>
        <a:p>
          <a:endParaRPr lang="ru-RU"/>
        </a:p>
      </dgm:t>
    </dgm:pt>
    <dgm:pt modelId="{B04DBFF2-3AFE-4C1F-9732-53FECCF50CA2}">
      <dgm:prSet phldrT="[Текст]" custT="1"/>
      <dgm:spPr/>
      <dgm:t>
        <a:bodyPr/>
        <a:lstStyle/>
        <a:p>
          <a:pPr marL="642938" indent="-285750">
            <a:buFontTx/>
            <a:buNone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Создание центра мониторинга и анализа образовательной деятельности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C343B72B-3CC5-4DAA-8732-2F4693C69690}" type="parTrans" cxnId="{A0B462B4-BAB6-416B-8C80-366E12B78D0A}">
      <dgm:prSet/>
      <dgm:spPr/>
      <dgm:t>
        <a:bodyPr/>
        <a:lstStyle/>
        <a:p>
          <a:endParaRPr lang="ru-RU"/>
        </a:p>
      </dgm:t>
    </dgm:pt>
    <dgm:pt modelId="{168A4FB2-7F90-4252-9953-384491DDE89C}" type="sibTrans" cxnId="{A0B462B4-BAB6-416B-8C80-366E12B78D0A}">
      <dgm:prSet/>
      <dgm:spPr/>
      <dgm:t>
        <a:bodyPr/>
        <a:lstStyle/>
        <a:p>
          <a:endParaRPr lang="ru-RU"/>
        </a:p>
      </dgm:t>
    </dgm:pt>
    <dgm:pt modelId="{621FE396-AF0B-466F-9DC1-DC7E54D88E24}" type="pres">
      <dgm:prSet presAssocID="{450F7076-911D-4161-AACD-12D0AD1B42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CB47D-D66B-4A8E-8FEF-C9137987940D}" type="pres">
      <dgm:prSet presAssocID="{3AD9B3A3-72A0-4F85-86CC-C439E6B88422}" presName="composite" presStyleCnt="0"/>
      <dgm:spPr/>
    </dgm:pt>
    <dgm:pt modelId="{EB46CADA-CBCE-4A1E-B466-42FA15602251}" type="pres">
      <dgm:prSet presAssocID="{3AD9B3A3-72A0-4F85-86CC-C439E6B88422}" presName="parTx" presStyleLbl="alignNode1" presStyleIdx="0" presStyleCnt="2" custScaleX="10000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F459D-8015-4D6B-AE0B-7145FB5D1836}" type="pres">
      <dgm:prSet presAssocID="{3AD9B3A3-72A0-4F85-86CC-C439E6B88422}" presName="desTx" presStyleLbl="alignAccFollowNode1" presStyleIdx="0" presStyleCnt="2" custScaleY="102278" custLinFactNeighborX="-1" custLinFactNeighborY="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FD7B7-F412-4F17-AB76-EBF00B6B408C}" type="pres">
      <dgm:prSet presAssocID="{D308DE5B-568C-4F11-A762-64A6CE9037C8}" presName="space" presStyleCnt="0"/>
      <dgm:spPr/>
    </dgm:pt>
    <dgm:pt modelId="{068B379B-3E49-4C39-9770-583C3E348E7D}" type="pres">
      <dgm:prSet presAssocID="{F0575681-D269-4335-B92F-9DB7253A064C}" presName="composite" presStyleCnt="0"/>
      <dgm:spPr/>
    </dgm:pt>
    <dgm:pt modelId="{D5645975-5C64-4D66-832F-8F9C9FB0A41C}" type="pres">
      <dgm:prSet presAssocID="{F0575681-D269-4335-B92F-9DB7253A064C}" presName="parTx" presStyleLbl="alignNode1" presStyleIdx="1" presStyleCnt="2" custScaleY="100000" custLinFactNeighborX="0" custLinFactNeighborY="-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E1005-5B05-49F1-9088-46EB53ED9254}" type="pres">
      <dgm:prSet presAssocID="{F0575681-D269-4335-B92F-9DB7253A064C}" presName="desTx" presStyleLbl="alignAccFollowNode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F410C-3C32-410C-964E-6CF925342A7A}" type="presOf" srcId="{38520560-624E-4A45-B68D-88A14D847B30}" destId="{A33F459D-8015-4D6B-AE0B-7145FB5D1836}" srcOrd="0" destOrd="5" presId="urn:microsoft.com/office/officeart/2005/8/layout/hList1"/>
    <dgm:cxn modelId="{1D834631-1E25-48E3-B513-47BB456AD32F}" srcId="{3AD9B3A3-72A0-4F85-86CC-C439E6B88422}" destId="{215B214E-0894-4DC9-AA1C-2D3A56825881}" srcOrd="2" destOrd="0" parTransId="{A88BC304-4A5F-48C8-87EC-95CF926D1551}" sibTransId="{09C49185-D0F7-458E-BD56-61466FCC7CAF}"/>
    <dgm:cxn modelId="{38A4F470-8774-403D-9376-9A4E3C1C22B8}" type="presOf" srcId="{CEBA77BE-2951-4771-8914-563BCD7F2E1B}" destId="{A33F459D-8015-4D6B-AE0B-7145FB5D1836}" srcOrd="0" destOrd="3" presId="urn:microsoft.com/office/officeart/2005/8/layout/hList1"/>
    <dgm:cxn modelId="{B6808870-7F91-49F7-A47E-AB44AC1BD5E8}" type="presOf" srcId="{2698EDD3-7CE1-4390-A291-3D127FF21DB7}" destId="{AD6E1005-5B05-49F1-9088-46EB53ED9254}" srcOrd="0" destOrd="0" presId="urn:microsoft.com/office/officeart/2005/8/layout/hList1"/>
    <dgm:cxn modelId="{E655BC5B-3D6F-4837-A48F-6010386F88D2}" srcId="{F0575681-D269-4335-B92F-9DB7253A064C}" destId="{028B35B7-C6F7-4AAF-9C8B-51FD3F08F23D}" srcOrd="1" destOrd="0" parTransId="{321B00DB-C5B0-49A4-91AC-3C89F009FF0D}" sibTransId="{AE59006F-A0F9-47A9-8BC2-3FDC57B97D52}"/>
    <dgm:cxn modelId="{CCAEC4B2-02CE-4B80-BF38-C5CEE8A95D37}" type="presOf" srcId="{450F7076-911D-4161-AACD-12D0AD1B427E}" destId="{621FE396-AF0B-466F-9DC1-DC7E54D88E24}" srcOrd="0" destOrd="0" presId="urn:microsoft.com/office/officeart/2005/8/layout/hList1"/>
    <dgm:cxn modelId="{2FA4392E-D34A-4561-91B9-57BCD2A7E4B1}" type="presOf" srcId="{B04DBFF2-3AFE-4C1F-9732-53FECCF50CA2}" destId="{AD6E1005-5B05-49F1-9088-46EB53ED9254}" srcOrd="0" destOrd="2" presId="urn:microsoft.com/office/officeart/2005/8/layout/hList1"/>
    <dgm:cxn modelId="{62780C6A-C9FE-460E-B3EB-B5CD24BF5800}" srcId="{3AD9B3A3-72A0-4F85-86CC-C439E6B88422}" destId="{CEBA77BE-2951-4771-8914-563BCD7F2E1B}" srcOrd="3" destOrd="0" parTransId="{3D8C375C-4C82-4BE3-82DF-CE67721A0630}" sibTransId="{8D81293F-3334-410B-B6AC-CE4D1868198F}"/>
    <dgm:cxn modelId="{1D3CD458-30CA-4873-81F5-2B72F27F97D1}" srcId="{450F7076-911D-4161-AACD-12D0AD1B427E}" destId="{3AD9B3A3-72A0-4F85-86CC-C439E6B88422}" srcOrd="0" destOrd="0" parTransId="{5F73A1ED-755E-4087-8474-29FF9D472B8F}" sibTransId="{D308DE5B-568C-4F11-A762-64A6CE9037C8}"/>
    <dgm:cxn modelId="{9CCF974F-7571-4B16-94BD-ADBD5861E45B}" type="presOf" srcId="{7E236618-BE8D-43D0-845D-F816B92822B3}" destId="{A33F459D-8015-4D6B-AE0B-7145FB5D1836}" srcOrd="0" destOrd="4" presId="urn:microsoft.com/office/officeart/2005/8/layout/hList1"/>
    <dgm:cxn modelId="{3CCE76C9-5386-4E24-A6B7-1C53101BFBFD}" srcId="{3AD9B3A3-72A0-4F85-86CC-C439E6B88422}" destId="{38520560-624E-4A45-B68D-88A14D847B30}" srcOrd="5" destOrd="0" parTransId="{2CF50577-101B-4618-B081-E5B7AF66E038}" sibTransId="{1C4064B3-50CE-44BB-B2DA-898ABE60F20E}"/>
    <dgm:cxn modelId="{F753EE1B-81FC-4F58-BC5E-A28C3001A017}" type="presOf" srcId="{028B35B7-C6F7-4AAF-9C8B-51FD3F08F23D}" destId="{AD6E1005-5B05-49F1-9088-46EB53ED9254}" srcOrd="0" destOrd="1" presId="urn:microsoft.com/office/officeart/2005/8/layout/hList1"/>
    <dgm:cxn modelId="{80CAC94F-3538-4DDF-9AAA-099AECC7D987}" srcId="{3AD9B3A3-72A0-4F85-86CC-C439E6B88422}" destId="{62BBF921-0167-4389-B593-EB0BD1FCFC57}" srcOrd="1" destOrd="0" parTransId="{72EA33E8-B135-47ED-91B5-B6F3E35F8717}" sibTransId="{360FAD85-7ACF-416A-8767-13DC5B479420}"/>
    <dgm:cxn modelId="{24562000-A245-4403-BB57-1A0FF2A57F4B}" srcId="{3AD9B3A3-72A0-4F85-86CC-C439E6B88422}" destId="{7E236618-BE8D-43D0-845D-F816B92822B3}" srcOrd="4" destOrd="0" parTransId="{CAAA04FC-8B4B-40E8-A724-C485EC56C14C}" sibTransId="{2474C8C3-5BC0-461B-9759-8DF006D22217}"/>
    <dgm:cxn modelId="{26A91D91-1CE1-469B-AD93-31AFEB96CAA6}" type="presOf" srcId="{215B214E-0894-4DC9-AA1C-2D3A56825881}" destId="{A33F459D-8015-4D6B-AE0B-7145FB5D1836}" srcOrd="0" destOrd="2" presId="urn:microsoft.com/office/officeart/2005/8/layout/hList1"/>
    <dgm:cxn modelId="{3C4F9413-6B7D-4BAB-BDCA-0C8308A65C9E}" type="presOf" srcId="{F0575681-D269-4335-B92F-9DB7253A064C}" destId="{D5645975-5C64-4D66-832F-8F9C9FB0A41C}" srcOrd="0" destOrd="0" presId="urn:microsoft.com/office/officeart/2005/8/layout/hList1"/>
    <dgm:cxn modelId="{A93D8633-1DD2-402A-AF3B-7A121CD9B100}" type="presOf" srcId="{67625B36-8651-470E-8978-0BDFF683A00E}" destId="{A33F459D-8015-4D6B-AE0B-7145FB5D1836}" srcOrd="0" destOrd="0" presId="urn:microsoft.com/office/officeart/2005/8/layout/hList1"/>
    <dgm:cxn modelId="{C03771F8-3030-4A6B-B38A-A8D46016EA34}" srcId="{F0575681-D269-4335-B92F-9DB7253A064C}" destId="{2698EDD3-7CE1-4390-A291-3D127FF21DB7}" srcOrd="0" destOrd="0" parTransId="{2C4B256F-488F-4C5F-9675-90A427B559D2}" sibTransId="{0C92298E-C587-497C-908D-6AD4FD43312E}"/>
    <dgm:cxn modelId="{E63AAA2B-6B18-48C2-8DCA-134288BEC530}" type="presOf" srcId="{62BBF921-0167-4389-B593-EB0BD1FCFC57}" destId="{A33F459D-8015-4D6B-AE0B-7145FB5D1836}" srcOrd="0" destOrd="1" presId="urn:microsoft.com/office/officeart/2005/8/layout/hList1"/>
    <dgm:cxn modelId="{4D3D55FE-0D77-4D32-840F-1AE02DB9F4F0}" srcId="{3AD9B3A3-72A0-4F85-86CC-C439E6B88422}" destId="{67625B36-8651-470E-8978-0BDFF683A00E}" srcOrd="0" destOrd="0" parTransId="{25C9D990-3F28-484A-9690-19E9116FE801}" sibTransId="{2BAC22CB-E5C0-4E47-9DC8-99F4D0094D9F}"/>
    <dgm:cxn modelId="{A0B462B4-BAB6-416B-8C80-366E12B78D0A}" srcId="{F0575681-D269-4335-B92F-9DB7253A064C}" destId="{B04DBFF2-3AFE-4C1F-9732-53FECCF50CA2}" srcOrd="2" destOrd="0" parTransId="{C343B72B-3CC5-4DAA-8732-2F4693C69690}" sibTransId="{168A4FB2-7F90-4252-9953-384491DDE89C}"/>
    <dgm:cxn modelId="{27AA95C3-1B09-4854-9F4E-F6123808B182}" type="presOf" srcId="{3AD9B3A3-72A0-4F85-86CC-C439E6B88422}" destId="{EB46CADA-CBCE-4A1E-B466-42FA15602251}" srcOrd="0" destOrd="0" presId="urn:microsoft.com/office/officeart/2005/8/layout/hList1"/>
    <dgm:cxn modelId="{9A02944D-6E1C-4740-B067-789E821BB0F4}" srcId="{450F7076-911D-4161-AACD-12D0AD1B427E}" destId="{F0575681-D269-4335-B92F-9DB7253A064C}" srcOrd="1" destOrd="0" parTransId="{DEB49B10-9651-432F-9A40-F6FD0C2F4836}" sibTransId="{56CA6FAB-1514-4421-A93D-943942E5B147}"/>
    <dgm:cxn modelId="{DE6ED4ED-B176-46C0-B118-15418F9F77F7}" type="presParOf" srcId="{621FE396-AF0B-466F-9DC1-DC7E54D88E24}" destId="{A7DCB47D-D66B-4A8E-8FEF-C9137987940D}" srcOrd="0" destOrd="0" presId="urn:microsoft.com/office/officeart/2005/8/layout/hList1"/>
    <dgm:cxn modelId="{E93C6B25-6483-479D-9B1D-21D868E388B6}" type="presParOf" srcId="{A7DCB47D-D66B-4A8E-8FEF-C9137987940D}" destId="{EB46CADA-CBCE-4A1E-B466-42FA15602251}" srcOrd="0" destOrd="0" presId="urn:microsoft.com/office/officeart/2005/8/layout/hList1"/>
    <dgm:cxn modelId="{05A16878-EA91-4B98-827E-7CAF58642AE9}" type="presParOf" srcId="{A7DCB47D-D66B-4A8E-8FEF-C9137987940D}" destId="{A33F459D-8015-4D6B-AE0B-7145FB5D1836}" srcOrd="1" destOrd="0" presId="urn:microsoft.com/office/officeart/2005/8/layout/hList1"/>
    <dgm:cxn modelId="{CDCF3486-A9E3-4DCF-8B98-E43A044F9170}" type="presParOf" srcId="{621FE396-AF0B-466F-9DC1-DC7E54D88E24}" destId="{125FD7B7-F412-4F17-AB76-EBF00B6B408C}" srcOrd="1" destOrd="0" presId="urn:microsoft.com/office/officeart/2005/8/layout/hList1"/>
    <dgm:cxn modelId="{B1F01F1A-C2AF-4ED2-8F6D-15A86E27F987}" type="presParOf" srcId="{621FE396-AF0B-466F-9DC1-DC7E54D88E24}" destId="{068B379B-3E49-4C39-9770-583C3E348E7D}" srcOrd="2" destOrd="0" presId="urn:microsoft.com/office/officeart/2005/8/layout/hList1"/>
    <dgm:cxn modelId="{D25CED0F-3CAC-4CF6-B410-C258BA7810AC}" type="presParOf" srcId="{068B379B-3E49-4C39-9770-583C3E348E7D}" destId="{D5645975-5C64-4D66-832F-8F9C9FB0A41C}" srcOrd="0" destOrd="0" presId="urn:microsoft.com/office/officeart/2005/8/layout/hList1"/>
    <dgm:cxn modelId="{EEF9DAA7-032E-44E0-B517-B13B09771DAB}" type="presParOf" srcId="{068B379B-3E49-4C39-9770-583C3E348E7D}" destId="{AD6E1005-5B05-49F1-9088-46EB53ED925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ACC0B1-861A-4E12-899A-AC26FAF1E8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AC5A3-40D6-4126-BB4D-326BB7863820}">
      <dgm:prSet phldrT="[Текст]" custT="1"/>
      <dgm:spPr/>
      <dgm:t>
        <a:bodyPr/>
        <a:lstStyle/>
        <a:p>
          <a:r>
            <a:rPr lang="ru-RU" sz="2800" dirty="0">
              <a:solidFill>
                <a:srgbClr val="66FF66"/>
              </a:solidFill>
              <a:latin typeface="Georgia" pitchFamily="18" charset="0"/>
              <a:ea typeface="GulimChe" pitchFamily="49" charset="-127"/>
            </a:rPr>
            <a:t>Продукты</a:t>
          </a:r>
        </a:p>
      </dgm:t>
    </dgm:pt>
    <dgm:pt modelId="{36C24EFA-B825-4A6A-A8E0-00786A6B8FB2}" type="parTrans" cxnId="{F4DD9DCB-6031-4306-8E59-520F6764EAA5}">
      <dgm:prSet/>
      <dgm:spPr/>
      <dgm:t>
        <a:bodyPr/>
        <a:lstStyle/>
        <a:p>
          <a:endParaRPr lang="ru-RU"/>
        </a:p>
      </dgm:t>
    </dgm:pt>
    <dgm:pt modelId="{384078A6-C255-4C2F-8D05-A7904CB5173D}" type="sibTrans" cxnId="{F4DD9DCB-6031-4306-8E59-520F6764EAA5}">
      <dgm:prSet/>
      <dgm:spPr/>
      <dgm:t>
        <a:bodyPr/>
        <a:lstStyle/>
        <a:p>
          <a:endParaRPr lang="ru-RU"/>
        </a:p>
      </dgm:t>
    </dgm:pt>
    <dgm:pt modelId="{A78354C3-311A-4770-A85C-8A412ED73885}">
      <dgm:prSet phldrT="[Текст]" custT="1"/>
      <dgm:spPr/>
      <dgm:t>
        <a:bodyPr/>
        <a:lstStyle/>
        <a:p>
          <a:r>
            <a:rPr lang="ru-RU" sz="2800" dirty="0">
              <a:solidFill>
                <a:srgbClr val="66FF66"/>
              </a:solidFill>
              <a:latin typeface="Georgia" pitchFamily="18" charset="0"/>
            </a:rPr>
            <a:t>Результаты</a:t>
          </a:r>
        </a:p>
      </dgm:t>
    </dgm:pt>
    <dgm:pt modelId="{EA486A45-ED05-4C4F-92D6-BED953482E9E}" type="parTrans" cxnId="{72C4FDBB-21AD-44AA-8B1E-2976D042083C}">
      <dgm:prSet/>
      <dgm:spPr/>
      <dgm:t>
        <a:bodyPr/>
        <a:lstStyle/>
        <a:p>
          <a:endParaRPr lang="ru-RU"/>
        </a:p>
      </dgm:t>
    </dgm:pt>
    <dgm:pt modelId="{A58A38AC-CA76-4D8D-9D62-F01796FCA867}" type="sibTrans" cxnId="{72C4FDBB-21AD-44AA-8B1E-2976D042083C}">
      <dgm:prSet/>
      <dgm:spPr/>
      <dgm:t>
        <a:bodyPr/>
        <a:lstStyle/>
        <a:p>
          <a:endParaRPr lang="ru-RU"/>
        </a:p>
      </dgm:t>
    </dgm:pt>
    <dgm:pt modelId="{B004D056-CEA8-4DB3-B500-C2AB47E4277F}">
      <dgm:prSet phldrT="[Текст]" custT="1"/>
      <dgm:spPr/>
      <dgm:t>
        <a:bodyPr/>
        <a:lstStyle/>
        <a:p>
          <a:r>
            <a:rPr lang="ru-RU" sz="2800" dirty="0">
              <a:solidFill>
                <a:srgbClr val="66FF66"/>
              </a:solidFill>
              <a:latin typeface="Georgia" pitchFamily="18" charset="0"/>
            </a:rPr>
            <a:t>Эффекты</a:t>
          </a:r>
        </a:p>
      </dgm:t>
    </dgm:pt>
    <dgm:pt modelId="{C059E03A-F7DA-4C1D-B801-0680F5D84CB6}" type="parTrans" cxnId="{5B3985B1-EF82-425E-AF2B-B9D12619919E}">
      <dgm:prSet/>
      <dgm:spPr/>
      <dgm:t>
        <a:bodyPr/>
        <a:lstStyle/>
        <a:p>
          <a:endParaRPr lang="ru-RU"/>
        </a:p>
      </dgm:t>
    </dgm:pt>
    <dgm:pt modelId="{EAD6497B-3C02-4445-8198-2AF2BE0D02DB}" type="sibTrans" cxnId="{5B3985B1-EF82-425E-AF2B-B9D12619919E}">
      <dgm:prSet/>
      <dgm:spPr/>
      <dgm:t>
        <a:bodyPr/>
        <a:lstStyle/>
        <a:p>
          <a:endParaRPr lang="ru-RU"/>
        </a:p>
      </dgm:t>
    </dgm:pt>
    <dgm:pt modelId="{89FA8BF2-C3F0-46F1-A3FE-FD48363E1B1F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Расширение взаимодействия с социальными партнерами</a:t>
          </a:r>
        </a:p>
      </dgm:t>
    </dgm:pt>
    <dgm:pt modelId="{CE2DA357-53B6-48B1-9A95-D6BD5511C6A0}" type="parTrans" cxnId="{9FD52632-130D-4934-9906-6D0F48C13333}">
      <dgm:prSet/>
      <dgm:spPr/>
      <dgm:t>
        <a:bodyPr/>
        <a:lstStyle/>
        <a:p>
          <a:endParaRPr lang="ru-RU"/>
        </a:p>
      </dgm:t>
    </dgm:pt>
    <dgm:pt modelId="{D2C3869F-640A-40F9-AD6F-E6B0D1775DE6}" type="sibTrans" cxnId="{9FD52632-130D-4934-9906-6D0F48C13333}">
      <dgm:prSet/>
      <dgm:spPr/>
      <dgm:t>
        <a:bodyPr/>
        <a:lstStyle/>
        <a:p>
          <a:endParaRPr lang="ru-RU"/>
        </a:p>
      </dgm:t>
    </dgm:pt>
    <dgm:pt modelId="{74B61A9F-8961-4D4D-B186-EEEA2F66C082}">
      <dgm:prSet custT="1"/>
      <dgm:spPr/>
      <dgm:t>
        <a:bodyPr/>
        <a:lstStyle/>
        <a:p>
          <a:r>
            <a:rPr lang="ru-RU" sz="2000" dirty="0" smtClean="0">
              <a:solidFill>
                <a:srgbClr val="00642D"/>
              </a:solidFill>
              <a:latin typeface="Georgia" pitchFamily="18" charset="0"/>
            </a:rPr>
            <a:t>Пакет нормативно-правовых документов</a:t>
          </a:r>
          <a:endParaRPr lang="ru-RU" sz="2000" dirty="0">
            <a:solidFill>
              <a:srgbClr val="00642D"/>
            </a:solidFill>
            <a:latin typeface="Georgia" pitchFamily="18" charset="0"/>
          </a:endParaRPr>
        </a:p>
      </dgm:t>
    </dgm:pt>
    <dgm:pt modelId="{F6EB39A9-E507-4C2C-8C4A-D2FB3BD23C38}" type="parTrans" cxnId="{2AED319A-91AC-4E5C-B6A1-29C418BFC40E}">
      <dgm:prSet/>
      <dgm:spPr/>
      <dgm:t>
        <a:bodyPr/>
        <a:lstStyle/>
        <a:p>
          <a:endParaRPr lang="ru-RU"/>
        </a:p>
      </dgm:t>
    </dgm:pt>
    <dgm:pt modelId="{14505795-766B-4B8E-911A-B9EE2424CDDC}" type="sibTrans" cxnId="{2AED319A-91AC-4E5C-B6A1-29C418BFC40E}">
      <dgm:prSet/>
      <dgm:spPr/>
      <dgm:t>
        <a:bodyPr/>
        <a:lstStyle/>
        <a:p>
          <a:endParaRPr lang="ru-RU"/>
        </a:p>
      </dgm:t>
    </dgm:pt>
    <dgm:pt modelId="{22B8612E-993F-49BD-BA3F-0B9EFCC0D8B1}">
      <dgm:prSet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Договоры о сетевом взаимодействии</a:t>
          </a:r>
        </a:p>
      </dgm:t>
    </dgm:pt>
    <dgm:pt modelId="{2D73255C-A5D0-4AFF-82AD-D1D769DF468A}" type="parTrans" cxnId="{D216921C-EE3A-42A7-B99C-BE789931FE88}">
      <dgm:prSet/>
      <dgm:spPr/>
      <dgm:t>
        <a:bodyPr/>
        <a:lstStyle/>
        <a:p>
          <a:endParaRPr lang="ru-RU"/>
        </a:p>
      </dgm:t>
    </dgm:pt>
    <dgm:pt modelId="{E8B43067-ACD9-405A-BD89-38AD01C4BC44}" type="sibTrans" cxnId="{D216921C-EE3A-42A7-B99C-BE789931FE88}">
      <dgm:prSet/>
      <dgm:spPr/>
      <dgm:t>
        <a:bodyPr/>
        <a:lstStyle/>
        <a:p>
          <a:endParaRPr lang="ru-RU"/>
        </a:p>
      </dgm:t>
    </dgm:pt>
    <dgm:pt modelId="{E4B5E074-A0FA-41E2-BAD7-B00166B31A61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Профессиональная компетентность педагогов по проектированию и созданию ЛРОС</a:t>
          </a:r>
        </a:p>
      </dgm:t>
    </dgm:pt>
    <dgm:pt modelId="{6B035D8E-DDFD-4F13-A34D-D70CA3C82445}" type="parTrans" cxnId="{F1DDAAC6-9224-4A16-BA10-2D7A256DA366}">
      <dgm:prSet/>
      <dgm:spPr/>
      <dgm:t>
        <a:bodyPr/>
        <a:lstStyle/>
        <a:p>
          <a:endParaRPr lang="ru-RU"/>
        </a:p>
      </dgm:t>
    </dgm:pt>
    <dgm:pt modelId="{B16EE4D2-58A0-4A2F-AE06-4FE1E392BF82}" type="sibTrans" cxnId="{F1DDAAC6-9224-4A16-BA10-2D7A256DA366}">
      <dgm:prSet/>
      <dgm:spPr/>
      <dgm:t>
        <a:bodyPr/>
        <a:lstStyle/>
        <a:p>
          <a:endParaRPr lang="ru-RU"/>
        </a:p>
      </dgm:t>
    </dgm:pt>
    <dgm:pt modelId="{019CC382-1960-441F-9C73-F7549FC166E5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Развитие ЛП участников образовательных отношений</a:t>
          </a:r>
        </a:p>
      </dgm:t>
    </dgm:pt>
    <dgm:pt modelId="{1E9712B6-BE9B-4B9C-9E65-0156C583BE04}" type="parTrans" cxnId="{D9989D18-DC10-4A6B-9067-8ADD85F1A3F0}">
      <dgm:prSet/>
      <dgm:spPr/>
      <dgm:t>
        <a:bodyPr/>
        <a:lstStyle/>
        <a:p>
          <a:endParaRPr lang="ru-RU"/>
        </a:p>
      </dgm:t>
    </dgm:pt>
    <dgm:pt modelId="{35689F3C-D244-4804-89F5-0BE4AD72701F}" type="sibTrans" cxnId="{D9989D18-DC10-4A6B-9067-8ADD85F1A3F0}">
      <dgm:prSet/>
      <dgm:spPr/>
      <dgm:t>
        <a:bodyPr/>
        <a:lstStyle/>
        <a:p>
          <a:endParaRPr lang="ru-RU"/>
        </a:p>
      </dgm:t>
    </dgm:pt>
    <dgm:pt modelId="{D8B6EF40-5DE7-4873-B702-AB1571C3F8D2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Удовлетворенность качеством дошкольного образования</a:t>
          </a:r>
        </a:p>
      </dgm:t>
    </dgm:pt>
    <dgm:pt modelId="{124432BE-1E22-40E9-A5F6-0A6C89ED4316}" type="parTrans" cxnId="{991C7862-3449-49C0-BB5A-0C8873A5A134}">
      <dgm:prSet/>
      <dgm:spPr/>
      <dgm:t>
        <a:bodyPr/>
        <a:lstStyle/>
        <a:p>
          <a:endParaRPr lang="ru-RU"/>
        </a:p>
      </dgm:t>
    </dgm:pt>
    <dgm:pt modelId="{52336E87-C5CB-482C-B626-EFE95DECC12E}" type="sibTrans" cxnId="{991C7862-3449-49C0-BB5A-0C8873A5A134}">
      <dgm:prSet/>
      <dgm:spPr/>
      <dgm:t>
        <a:bodyPr/>
        <a:lstStyle/>
        <a:p>
          <a:endParaRPr lang="ru-RU"/>
        </a:p>
      </dgm:t>
    </dgm:pt>
    <dgm:pt modelId="{60B53A47-AE1E-4B8C-BA36-9CB8A80DB17C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Изменение типа образовательной среды</a:t>
          </a:r>
        </a:p>
      </dgm:t>
    </dgm:pt>
    <dgm:pt modelId="{98C10301-9BAE-4039-9EFB-91425402589D}" type="parTrans" cxnId="{5AEB3130-0CB9-4BA5-8E5E-D09D17459E7E}">
      <dgm:prSet/>
      <dgm:spPr/>
      <dgm:t>
        <a:bodyPr/>
        <a:lstStyle/>
        <a:p>
          <a:endParaRPr lang="ru-RU"/>
        </a:p>
      </dgm:t>
    </dgm:pt>
    <dgm:pt modelId="{452D99DA-85AB-4DB3-91E3-2CD0630659DA}" type="sibTrans" cxnId="{5AEB3130-0CB9-4BA5-8E5E-D09D17459E7E}">
      <dgm:prSet/>
      <dgm:spPr/>
      <dgm:t>
        <a:bodyPr/>
        <a:lstStyle/>
        <a:p>
          <a:endParaRPr lang="ru-RU"/>
        </a:p>
      </dgm:t>
    </dgm:pt>
    <dgm:pt modelId="{2A42C921-A9E0-4BA6-96F8-666A2A44010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642D"/>
              </a:solidFill>
              <a:latin typeface="Georgia" pitchFamily="18" charset="0"/>
            </a:rPr>
            <a:t>Содержание всех компонентов </a:t>
          </a:r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ЛРОС</a:t>
          </a:r>
        </a:p>
      </dgm:t>
    </dgm:pt>
    <dgm:pt modelId="{7A4DEC5B-DE5D-4C8A-8DCE-4F6296C35B51}" type="sibTrans" cxnId="{EB734F07-C048-478D-AFCC-8CF32BECA33C}">
      <dgm:prSet/>
      <dgm:spPr/>
      <dgm:t>
        <a:bodyPr/>
        <a:lstStyle/>
        <a:p>
          <a:endParaRPr lang="ru-RU"/>
        </a:p>
      </dgm:t>
    </dgm:pt>
    <dgm:pt modelId="{0988DBBA-5A4A-4120-B2FB-4ADE8CA00E92}" type="parTrans" cxnId="{EB734F07-C048-478D-AFCC-8CF32BECA33C}">
      <dgm:prSet/>
      <dgm:spPr/>
      <dgm:t>
        <a:bodyPr/>
        <a:lstStyle/>
        <a:p>
          <a:endParaRPr lang="ru-RU"/>
        </a:p>
      </dgm:t>
    </dgm:pt>
    <dgm:pt modelId="{173D6537-FEAA-41AC-9014-5B787063DE46}">
      <dgm:prSet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Педагогические продукты (сценарии, </a:t>
          </a:r>
          <a:r>
            <a:rPr lang="ru-RU" sz="2000" dirty="0" smtClean="0">
              <a:solidFill>
                <a:srgbClr val="00642D"/>
              </a:solidFill>
              <a:latin typeface="Georgia" pitchFamily="18" charset="0"/>
            </a:rPr>
            <a:t>разработки, фото и видео, отражающие ход реализации проект)</a:t>
          </a:r>
          <a:endParaRPr lang="ru-RU" sz="2000" dirty="0">
            <a:solidFill>
              <a:srgbClr val="00642D"/>
            </a:solidFill>
            <a:latin typeface="Georgia" pitchFamily="18" charset="0"/>
          </a:endParaRPr>
        </a:p>
      </dgm:t>
    </dgm:pt>
    <dgm:pt modelId="{B552BEEE-176A-4B8D-97B7-A096A853DB42}" type="parTrans" cxnId="{6E56F0CE-2692-42F4-9902-4D5474485229}">
      <dgm:prSet/>
      <dgm:spPr/>
      <dgm:t>
        <a:bodyPr/>
        <a:lstStyle/>
        <a:p>
          <a:endParaRPr lang="ru-RU"/>
        </a:p>
      </dgm:t>
    </dgm:pt>
    <dgm:pt modelId="{4D549106-C4A8-4FE9-BDA2-6405097C9BE7}" type="sibTrans" cxnId="{6E56F0CE-2692-42F4-9902-4D5474485229}">
      <dgm:prSet/>
      <dgm:spPr/>
      <dgm:t>
        <a:bodyPr/>
        <a:lstStyle/>
        <a:p>
          <a:endParaRPr lang="ru-RU"/>
        </a:p>
      </dgm:t>
    </dgm:pt>
    <dgm:pt modelId="{41BFD3B7-9895-4830-88D5-4EDA4A74E303}" type="pres">
      <dgm:prSet presAssocID="{57ACC0B1-861A-4E12-899A-AC26FAF1E8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6EE65-9081-4FA7-8C40-66BBC888702F}" type="pres">
      <dgm:prSet presAssocID="{4CFAC5A3-40D6-4126-BB4D-326BB7863820}" presName="composite" presStyleCnt="0"/>
      <dgm:spPr/>
    </dgm:pt>
    <dgm:pt modelId="{3C017B72-D7F6-4528-8898-ED4CF32F1E27}" type="pres">
      <dgm:prSet presAssocID="{4CFAC5A3-40D6-4126-BB4D-326BB7863820}" presName="parTx" presStyleLbl="alignNode1" presStyleIdx="0" presStyleCnt="3" custLinFactNeighborX="-103" custLinFactNeighborY="-3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6840D-EDC7-46F1-87FC-E6E90C9E41AB}" type="pres">
      <dgm:prSet presAssocID="{4CFAC5A3-40D6-4126-BB4D-326BB7863820}" presName="desTx" presStyleLbl="alignAccFollowNode1" presStyleIdx="0" presStyleCnt="3" custFlipHor="1" custScaleX="100000" custScaleY="100000" custLinFactNeighborY="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D056-47B6-43F1-96E9-F66D6EDA21CA}" type="pres">
      <dgm:prSet presAssocID="{384078A6-C255-4C2F-8D05-A7904CB5173D}" presName="space" presStyleCnt="0"/>
      <dgm:spPr/>
    </dgm:pt>
    <dgm:pt modelId="{4D71283A-F905-416C-93DA-E50A5D58C8D6}" type="pres">
      <dgm:prSet presAssocID="{A78354C3-311A-4770-A85C-8A412ED73885}" presName="composite" presStyleCnt="0"/>
      <dgm:spPr/>
    </dgm:pt>
    <dgm:pt modelId="{049C477D-3178-4FF8-B14E-7B57C0859FC0}" type="pres">
      <dgm:prSet presAssocID="{A78354C3-311A-4770-A85C-8A412ED738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39518-302C-4109-A5AF-E0BCEFDAA2F5}" type="pres">
      <dgm:prSet presAssocID="{A78354C3-311A-4770-A85C-8A412ED738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B27E3-54E7-4505-92A8-6C1C1C367BDA}" type="pres">
      <dgm:prSet presAssocID="{A58A38AC-CA76-4D8D-9D62-F01796FCA867}" presName="space" presStyleCnt="0"/>
      <dgm:spPr/>
    </dgm:pt>
    <dgm:pt modelId="{FCC36EEA-2DBC-4CA4-9D72-0C2A428D773E}" type="pres">
      <dgm:prSet presAssocID="{B004D056-CEA8-4DB3-B500-C2AB47E4277F}" presName="composite" presStyleCnt="0"/>
      <dgm:spPr/>
    </dgm:pt>
    <dgm:pt modelId="{20D6B6CC-9FC3-476D-B50C-5D91202BDC12}" type="pres">
      <dgm:prSet presAssocID="{B004D056-CEA8-4DB3-B500-C2AB47E4277F}" presName="parTx" presStyleLbl="alignNode1" presStyleIdx="2" presStyleCnt="3" custLinFactNeighborX="103" custLinFactNeighborY="1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9D0A3-493B-475E-BE69-AAF4C2448C7B}" type="pres">
      <dgm:prSet presAssocID="{B004D056-CEA8-4DB3-B500-C2AB47E427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4025E-DC68-4435-973C-E539DBB73499}" type="presOf" srcId="{B004D056-CEA8-4DB3-B500-C2AB47E4277F}" destId="{20D6B6CC-9FC3-476D-B50C-5D91202BDC12}" srcOrd="0" destOrd="0" presId="urn:microsoft.com/office/officeart/2005/8/layout/hList1"/>
    <dgm:cxn modelId="{9FD52632-130D-4934-9906-6D0F48C13333}" srcId="{B004D056-CEA8-4DB3-B500-C2AB47E4277F}" destId="{89FA8BF2-C3F0-46F1-A3FE-FD48363E1B1F}" srcOrd="0" destOrd="0" parTransId="{CE2DA357-53B6-48B1-9A95-D6BD5511C6A0}" sibTransId="{D2C3869F-640A-40F9-AD6F-E6B0D1775DE6}"/>
    <dgm:cxn modelId="{CA4552CA-7C23-4AC2-A479-22BFBD1FB2FC}" type="presOf" srcId="{D8B6EF40-5DE7-4873-B702-AB1571C3F8D2}" destId="{AA49D0A3-493B-475E-BE69-AAF4C2448C7B}" srcOrd="0" destOrd="1" presId="urn:microsoft.com/office/officeart/2005/8/layout/hList1"/>
    <dgm:cxn modelId="{2AED319A-91AC-4E5C-B6A1-29C418BFC40E}" srcId="{4CFAC5A3-40D6-4126-BB4D-326BB7863820}" destId="{74B61A9F-8961-4D4D-B186-EEEA2F66C082}" srcOrd="0" destOrd="0" parTransId="{F6EB39A9-E507-4C2C-8C4A-D2FB3BD23C38}" sibTransId="{14505795-766B-4B8E-911A-B9EE2424CDDC}"/>
    <dgm:cxn modelId="{27DFCDA7-E99D-49A2-8B52-D2CF441D7687}" type="presOf" srcId="{A78354C3-311A-4770-A85C-8A412ED73885}" destId="{049C477D-3178-4FF8-B14E-7B57C0859FC0}" srcOrd="0" destOrd="0" presId="urn:microsoft.com/office/officeart/2005/8/layout/hList1"/>
    <dgm:cxn modelId="{6E56F0CE-2692-42F4-9902-4D5474485229}" srcId="{4CFAC5A3-40D6-4126-BB4D-326BB7863820}" destId="{173D6537-FEAA-41AC-9014-5B787063DE46}" srcOrd="2" destOrd="0" parTransId="{B552BEEE-176A-4B8D-97B7-A096A853DB42}" sibTransId="{4D549106-C4A8-4FE9-BDA2-6405097C9BE7}"/>
    <dgm:cxn modelId="{5B3985B1-EF82-425E-AF2B-B9D12619919E}" srcId="{57ACC0B1-861A-4E12-899A-AC26FAF1E891}" destId="{B004D056-CEA8-4DB3-B500-C2AB47E4277F}" srcOrd="2" destOrd="0" parTransId="{C059E03A-F7DA-4C1D-B801-0680F5D84CB6}" sibTransId="{EAD6497B-3C02-4445-8198-2AF2BE0D02DB}"/>
    <dgm:cxn modelId="{D9989D18-DC10-4A6B-9067-8ADD85F1A3F0}" srcId="{A78354C3-311A-4770-A85C-8A412ED73885}" destId="{019CC382-1960-441F-9C73-F7549FC166E5}" srcOrd="2" destOrd="0" parTransId="{1E9712B6-BE9B-4B9C-9E65-0156C583BE04}" sibTransId="{35689F3C-D244-4804-89F5-0BE4AD72701F}"/>
    <dgm:cxn modelId="{F1DDAAC6-9224-4A16-BA10-2D7A256DA366}" srcId="{A78354C3-311A-4770-A85C-8A412ED73885}" destId="{E4B5E074-A0FA-41E2-BAD7-B00166B31A61}" srcOrd="1" destOrd="0" parTransId="{6B035D8E-DDFD-4F13-A34D-D70CA3C82445}" sibTransId="{B16EE4D2-58A0-4A2F-AE06-4FE1E392BF82}"/>
    <dgm:cxn modelId="{99C0E114-CB18-4C7B-B07E-84FA06D36D27}" type="presOf" srcId="{74B61A9F-8961-4D4D-B186-EEEA2F66C082}" destId="{E466840D-EDC7-46F1-87FC-E6E90C9E41AB}" srcOrd="0" destOrd="0" presId="urn:microsoft.com/office/officeart/2005/8/layout/hList1"/>
    <dgm:cxn modelId="{A2A1EEDE-D464-425B-8350-26AC5BCD6C67}" type="presOf" srcId="{2A42C921-A9E0-4BA6-96F8-666A2A440101}" destId="{68E39518-302C-4109-A5AF-E0BCEFDAA2F5}" srcOrd="0" destOrd="0" presId="urn:microsoft.com/office/officeart/2005/8/layout/hList1"/>
    <dgm:cxn modelId="{A00C3B34-A725-47AE-82BD-C2ED0957B3B8}" type="presOf" srcId="{4CFAC5A3-40D6-4126-BB4D-326BB7863820}" destId="{3C017B72-D7F6-4528-8898-ED4CF32F1E27}" srcOrd="0" destOrd="0" presId="urn:microsoft.com/office/officeart/2005/8/layout/hList1"/>
    <dgm:cxn modelId="{5AEB3130-0CB9-4BA5-8E5E-D09D17459E7E}" srcId="{B004D056-CEA8-4DB3-B500-C2AB47E4277F}" destId="{60B53A47-AE1E-4B8C-BA36-9CB8A80DB17C}" srcOrd="2" destOrd="0" parTransId="{98C10301-9BAE-4039-9EFB-91425402589D}" sibTransId="{452D99DA-85AB-4DB3-91E3-2CD0630659DA}"/>
    <dgm:cxn modelId="{AE136B03-C1B8-435F-B280-8797BD1318F1}" type="presOf" srcId="{22B8612E-993F-49BD-BA3F-0B9EFCC0D8B1}" destId="{E466840D-EDC7-46F1-87FC-E6E90C9E41AB}" srcOrd="0" destOrd="1" presId="urn:microsoft.com/office/officeart/2005/8/layout/hList1"/>
    <dgm:cxn modelId="{F4DD9DCB-6031-4306-8E59-520F6764EAA5}" srcId="{57ACC0B1-861A-4E12-899A-AC26FAF1E891}" destId="{4CFAC5A3-40D6-4126-BB4D-326BB7863820}" srcOrd="0" destOrd="0" parTransId="{36C24EFA-B825-4A6A-A8E0-00786A6B8FB2}" sibTransId="{384078A6-C255-4C2F-8D05-A7904CB5173D}"/>
    <dgm:cxn modelId="{0C27F8AF-FA3B-4563-8482-C76B324AFFB3}" type="presOf" srcId="{57ACC0B1-861A-4E12-899A-AC26FAF1E891}" destId="{41BFD3B7-9895-4830-88D5-4EDA4A74E303}" srcOrd="0" destOrd="0" presId="urn:microsoft.com/office/officeart/2005/8/layout/hList1"/>
    <dgm:cxn modelId="{EB734F07-C048-478D-AFCC-8CF32BECA33C}" srcId="{A78354C3-311A-4770-A85C-8A412ED73885}" destId="{2A42C921-A9E0-4BA6-96F8-666A2A440101}" srcOrd="0" destOrd="0" parTransId="{0988DBBA-5A4A-4120-B2FB-4ADE8CA00E92}" sibTransId="{7A4DEC5B-DE5D-4C8A-8DCE-4F6296C35B51}"/>
    <dgm:cxn modelId="{991C7862-3449-49C0-BB5A-0C8873A5A134}" srcId="{B004D056-CEA8-4DB3-B500-C2AB47E4277F}" destId="{D8B6EF40-5DE7-4873-B702-AB1571C3F8D2}" srcOrd="1" destOrd="0" parTransId="{124432BE-1E22-40E9-A5F6-0A6C89ED4316}" sibTransId="{52336E87-C5CB-482C-B626-EFE95DECC12E}"/>
    <dgm:cxn modelId="{46802C12-87FD-4CFE-BC7F-87993B85B1C9}" type="presOf" srcId="{89FA8BF2-C3F0-46F1-A3FE-FD48363E1B1F}" destId="{AA49D0A3-493B-475E-BE69-AAF4C2448C7B}" srcOrd="0" destOrd="0" presId="urn:microsoft.com/office/officeart/2005/8/layout/hList1"/>
    <dgm:cxn modelId="{4E9A82F7-D354-4D60-AAA3-7E7F4F1BDCC6}" type="presOf" srcId="{E4B5E074-A0FA-41E2-BAD7-B00166B31A61}" destId="{68E39518-302C-4109-A5AF-E0BCEFDAA2F5}" srcOrd="0" destOrd="1" presId="urn:microsoft.com/office/officeart/2005/8/layout/hList1"/>
    <dgm:cxn modelId="{72C4FDBB-21AD-44AA-8B1E-2976D042083C}" srcId="{57ACC0B1-861A-4E12-899A-AC26FAF1E891}" destId="{A78354C3-311A-4770-A85C-8A412ED73885}" srcOrd="1" destOrd="0" parTransId="{EA486A45-ED05-4C4F-92D6-BED953482E9E}" sibTransId="{A58A38AC-CA76-4D8D-9D62-F01796FCA867}"/>
    <dgm:cxn modelId="{47AA7B90-9DFA-42DF-9695-A80E0078B9BC}" type="presOf" srcId="{173D6537-FEAA-41AC-9014-5B787063DE46}" destId="{E466840D-EDC7-46F1-87FC-E6E90C9E41AB}" srcOrd="0" destOrd="2" presId="urn:microsoft.com/office/officeart/2005/8/layout/hList1"/>
    <dgm:cxn modelId="{D216921C-EE3A-42A7-B99C-BE789931FE88}" srcId="{4CFAC5A3-40D6-4126-BB4D-326BB7863820}" destId="{22B8612E-993F-49BD-BA3F-0B9EFCC0D8B1}" srcOrd="1" destOrd="0" parTransId="{2D73255C-A5D0-4AFF-82AD-D1D769DF468A}" sibTransId="{E8B43067-ACD9-405A-BD89-38AD01C4BC44}"/>
    <dgm:cxn modelId="{D3477F65-E400-4587-BF0E-EC122CF711C2}" type="presOf" srcId="{60B53A47-AE1E-4B8C-BA36-9CB8A80DB17C}" destId="{AA49D0A3-493B-475E-BE69-AAF4C2448C7B}" srcOrd="0" destOrd="2" presId="urn:microsoft.com/office/officeart/2005/8/layout/hList1"/>
    <dgm:cxn modelId="{6B5490D5-7683-43B0-BCBD-1F1F1A02A612}" type="presOf" srcId="{019CC382-1960-441F-9C73-F7549FC166E5}" destId="{68E39518-302C-4109-A5AF-E0BCEFDAA2F5}" srcOrd="0" destOrd="2" presId="urn:microsoft.com/office/officeart/2005/8/layout/hList1"/>
    <dgm:cxn modelId="{A8F49C52-0F91-4734-84B4-01CE4D7441CA}" type="presParOf" srcId="{41BFD3B7-9895-4830-88D5-4EDA4A74E303}" destId="{9D96EE65-9081-4FA7-8C40-66BBC888702F}" srcOrd="0" destOrd="0" presId="urn:microsoft.com/office/officeart/2005/8/layout/hList1"/>
    <dgm:cxn modelId="{794A30DD-422F-4522-98B5-FC8079B3B8C0}" type="presParOf" srcId="{9D96EE65-9081-4FA7-8C40-66BBC888702F}" destId="{3C017B72-D7F6-4528-8898-ED4CF32F1E27}" srcOrd="0" destOrd="0" presId="urn:microsoft.com/office/officeart/2005/8/layout/hList1"/>
    <dgm:cxn modelId="{9CCBE0EB-9EBB-4890-8E19-A1FE5EB0425E}" type="presParOf" srcId="{9D96EE65-9081-4FA7-8C40-66BBC888702F}" destId="{E466840D-EDC7-46F1-87FC-E6E90C9E41AB}" srcOrd="1" destOrd="0" presId="urn:microsoft.com/office/officeart/2005/8/layout/hList1"/>
    <dgm:cxn modelId="{A4612FBC-930A-4290-B8BE-5F2436ECE9A6}" type="presParOf" srcId="{41BFD3B7-9895-4830-88D5-4EDA4A74E303}" destId="{88EFD056-47B6-43F1-96E9-F66D6EDA21CA}" srcOrd="1" destOrd="0" presId="urn:microsoft.com/office/officeart/2005/8/layout/hList1"/>
    <dgm:cxn modelId="{74511E2B-21D3-4C33-A17A-49AE481825AA}" type="presParOf" srcId="{41BFD3B7-9895-4830-88D5-4EDA4A74E303}" destId="{4D71283A-F905-416C-93DA-E50A5D58C8D6}" srcOrd="2" destOrd="0" presId="urn:microsoft.com/office/officeart/2005/8/layout/hList1"/>
    <dgm:cxn modelId="{9DB6374F-EC77-4B48-9163-279AB1EB16E8}" type="presParOf" srcId="{4D71283A-F905-416C-93DA-E50A5D58C8D6}" destId="{049C477D-3178-4FF8-B14E-7B57C0859FC0}" srcOrd="0" destOrd="0" presId="urn:microsoft.com/office/officeart/2005/8/layout/hList1"/>
    <dgm:cxn modelId="{DA888F2D-54E7-42FA-93B2-3016B7138A2F}" type="presParOf" srcId="{4D71283A-F905-416C-93DA-E50A5D58C8D6}" destId="{68E39518-302C-4109-A5AF-E0BCEFDAA2F5}" srcOrd="1" destOrd="0" presId="urn:microsoft.com/office/officeart/2005/8/layout/hList1"/>
    <dgm:cxn modelId="{1201CE6A-3E87-4C79-BC74-4A3D292588D8}" type="presParOf" srcId="{41BFD3B7-9895-4830-88D5-4EDA4A74E303}" destId="{244B27E3-54E7-4505-92A8-6C1C1C367BDA}" srcOrd="3" destOrd="0" presId="urn:microsoft.com/office/officeart/2005/8/layout/hList1"/>
    <dgm:cxn modelId="{B75F263A-76CF-4ABD-8A49-A19A5B2EB989}" type="presParOf" srcId="{41BFD3B7-9895-4830-88D5-4EDA4A74E303}" destId="{FCC36EEA-2DBC-4CA4-9D72-0C2A428D773E}" srcOrd="4" destOrd="0" presId="urn:microsoft.com/office/officeart/2005/8/layout/hList1"/>
    <dgm:cxn modelId="{CA67F94F-11C4-48CA-B193-78BCC8117CF1}" type="presParOf" srcId="{FCC36EEA-2DBC-4CA4-9D72-0C2A428D773E}" destId="{20D6B6CC-9FC3-476D-B50C-5D91202BDC12}" srcOrd="0" destOrd="0" presId="urn:microsoft.com/office/officeart/2005/8/layout/hList1"/>
    <dgm:cxn modelId="{A92F63DC-54C9-418F-BD79-8AD9877BA2BB}" type="presParOf" srcId="{FCC36EEA-2DBC-4CA4-9D72-0C2A428D773E}" destId="{AA49D0A3-493B-475E-BE69-AAF4C2448C7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CF0356-331A-4CAC-8133-CBD6E94F4B88}">
      <dsp:nvSpPr>
        <dsp:cNvPr id="0" name=""/>
        <dsp:cNvSpPr/>
      </dsp:nvSpPr>
      <dsp:spPr>
        <a:xfrm>
          <a:off x="3278" y="0"/>
          <a:ext cx="11656387" cy="81952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itchFamily="18" charset="0"/>
            </a:rPr>
            <a:t>Муниципальное бюджетное дошкольное образовательное учреждение детский сад №4 города Пензы «Мозаика» </a:t>
          </a:r>
        </a:p>
      </dsp:txBody>
      <dsp:txXfrm>
        <a:off x="3278" y="0"/>
        <a:ext cx="11656387" cy="819521"/>
      </dsp:txXfrm>
    </dsp:sp>
    <dsp:sp modelId="{97A17BD9-0D28-446E-894D-2E19FD813995}">
      <dsp:nvSpPr>
        <dsp:cNvPr id="0" name=""/>
        <dsp:cNvSpPr/>
      </dsp:nvSpPr>
      <dsp:spPr>
        <a:xfrm>
          <a:off x="0" y="997419"/>
          <a:ext cx="6658200" cy="12119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440072, город Пенза, ул.Антонова, 45А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Georgia" pitchFamily="18" charset="0"/>
            </a:rPr>
            <a:t>Телефоны: 8(412)69-90-69, 8(412)69-90-68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Georgia" pitchFamily="18" charset="0"/>
            </a:rPr>
            <a:t>Адрес сайта: http://ds4-penza.ru/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Georgia" pitchFamily="18" charset="0"/>
            </a:rPr>
            <a:t>Адрес электронной почты: ds4mozaika@list.ru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Georgia" pitchFamily="18" charset="0"/>
          </a:endParaRPr>
        </a:p>
      </dsp:txBody>
      <dsp:txXfrm>
        <a:off x="0" y="997419"/>
        <a:ext cx="6658200" cy="1211977"/>
      </dsp:txXfrm>
    </dsp:sp>
    <dsp:sp modelId="{2D80ADCC-1ABB-4A6C-8551-A36E54ED02D0}">
      <dsp:nvSpPr>
        <dsp:cNvPr id="0" name=""/>
        <dsp:cNvSpPr/>
      </dsp:nvSpPr>
      <dsp:spPr>
        <a:xfrm>
          <a:off x="65737" y="2409479"/>
          <a:ext cx="2774476" cy="22316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Функционирует</a:t>
          </a:r>
          <a:r>
            <a:rPr lang="ru-RU" sz="1800" b="0" kern="1200" dirty="0">
              <a:latin typeface="Georgia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Georgia" pitchFamily="18" charset="0"/>
            </a:rPr>
            <a:t>16 групп общеразвивающей и </a:t>
          </a:r>
          <a:endParaRPr lang="ru-RU" sz="1800" b="0" kern="1200" dirty="0" smtClean="0">
            <a:latin typeface="Georg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Georgia" pitchFamily="18" charset="0"/>
            </a:rPr>
            <a:t>1 </a:t>
          </a:r>
          <a:r>
            <a:rPr lang="ru-RU" sz="1800" b="0" kern="1200" dirty="0">
              <a:latin typeface="Georgia" pitchFamily="18" charset="0"/>
            </a:rPr>
            <a:t>группа компенсирующей направленности</a:t>
          </a:r>
        </a:p>
      </dsp:txBody>
      <dsp:txXfrm>
        <a:off x="65737" y="2409479"/>
        <a:ext cx="2774476" cy="2231639"/>
      </dsp:txXfrm>
    </dsp:sp>
    <dsp:sp modelId="{05D2AE23-4E8E-40F1-8287-5FF2EE1B6A6B}">
      <dsp:nvSpPr>
        <dsp:cNvPr id="0" name=""/>
        <dsp:cNvSpPr/>
      </dsp:nvSpPr>
      <dsp:spPr>
        <a:xfrm>
          <a:off x="3117059" y="2409819"/>
          <a:ext cx="3270353" cy="229762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Педагогический коллектив: 43 человека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Georgia" pitchFamily="18" charset="0"/>
            </a:rPr>
            <a:t>высшая квалификационная категория -31</a:t>
          </a:r>
          <a:r>
            <a:rPr lang="ru-RU" sz="1800" b="1" kern="1200" dirty="0">
              <a:latin typeface="Georgia" pitchFamily="18" charset="0"/>
            </a:rPr>
            <a:t>%,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Georgia" pitchFamily="18" charset="0"/>
            </a:rPr>
            <a:t>первая  квалификационная категория– 51%</a:t>
          </a:r>
        </a:p>
      </dsp:txBody>
      <dsp:txXfrm>
        <a:off x="3117059" y="2409819"/>
        <a:ext cx="3270353" cy="2297629"/>
      </dsp:txXfrm>
    </dsp:sp>
    <dsp:sp modelId="{D09AA5AF-0DA5-4B35-AFB0-27BE3EE2346A}">
      <dsp:nvSpPr>
        <dsp:cNvPr id="0" name=""/>
        <dsp:cNvSpPr/>
      </dsp:nvSpPr>
      <dsp:spPr>
        <a:xfrm>
          <a:off x="6941900" y="1008681"/>
          <a:ext cx="4476746" cy="9681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Открыт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 29.12.2015 года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Georgia" pitchFamily="18" charset="0"/>
            </a:rPr>
            <a:t>Численность воспитанников: 496</a:t>
          </a:r>
        </a:p>
      </dsp:txBody>
      <dsp:txXfrm>
        <a:off x="6941900" y="1008681"/>
        <a:ext cx="4476746" cy="968182"/>
      </dsp:txXfrm>
    </dsp:sp>
    <dsp:sp modelId="{4BBEC9E7-A8A7-4E7E-8EF3-EC59FE0EEA18}">
      <dsp:nvSpPr>
        <dsp:cNvPr id="0" name=""/>
        <dsp:cNvSpPr/>
      </dsp:nvSpPr>
      <dsp:spPr>
        <a:xfrm>
          <a:off x="6500559" y="2313789"/>
          <a:ext cx="4906513" cy="21578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Georg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Сетевые</a:t>
          </a:r>
          <a:r>
            <a:rPr lang="ru-RU" sz="1800" b="1" kern="1200" baseline="0" dirty="0">
              <a:latin typeface="Georgia" pitchFamily="18" charset="0"/>
            </a:rPr>
            <a:t> партнеры проекта: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baseline="0" dirty="0">
              <a:latin typeface="Georgia" pitchFamily="18" charset="0"/>
            </a:rPr>
            <a:t>ГАОУ ДПО «ИРР ПО», Управление образования города Пензы, МБОУ СОШ №77, МАУ ДО ДШИ «Гармония» г. Пензы, </a:t>
          </a:r>
          <a:r>
            <a:rPr lang="ru-RU" sz="1800" kern="1200" dirty="0">
              <a:latin typeface="Georgia" pitchFamily="18" charset="0"/>
            </a:rPr>
            <a:t>ГАУ Дворец спорта «Олимпийский», МУ«Информационно-библиотечный центр г. Пензы</a:t>
          </a:r>
          <a:endParaRPr lang="ru-RU" sz="1800" b="0" kern="1200" baseline="0" dirty="0">
            <a:latin typeface="Georg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Georgia" pitchFamily="18" charset="0"/>
          </a:endParaRPr>
        </a:p>
      </dsp:txBody>
      <dsp:txXfrm>
        <a:off x="6500559" y="2313789"/>
        <a:ext cx="4906513" cy="21578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6B6E6-7AFF-4B88-AB3D-3130A980BA06}">
      <dsp:nvSpPr>
        <dsp:cNvPr id="0" name=""/>
        <dsp:cNvSpPr/>
      </dsp:nvSpPr>
      <dsp:spPr>
        <a:xfrm rot="16200000">
          <a:off x="860779" y="3447"/>
          <a:ext cx="3014118" cy="301411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Georgia" panose="02040502050405020303" pitchFamily="18" charset="0"/>
            </a:rPr>
            <a:t>Преобладание карьерной среды и низкой степени  широты, обобщённости и активности  </a:t>
          </a:r>
        </a:p>
      </dsp:txBody>
      <dsp:txXfrm rot="16200000">
        <a:off x="860779" y="3447"/>
        <a:ext cx="3014118" cy="3014118"/>
      </dsp:txXfrm>
    </dsp:sp>
    <dsp:sp modelId="{B9C772EC-DD0F-4C66-B002-4DC6F98C21BA}">
      <dsp:nvSpPr>
        <dsp:cNvPr id="0" name=""/>
        <dsp:cNvSpPr/>
      </dsp:nvSpPr>
      <dsp:spPr>
        <a:xfrm rot="5400000">
          <a:off x="7347754" y="2664"/>
          <a:ext cx="3014118" cy="30146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Georgia" panose="02040502050405020303" pitchFamily="18" charset="0"/>
            </a:rPr>
            <a:t>Необходимость расширения </a:t>
          </a:r>
          <a:r>
            <a:rPr lang="ru-RU" sz="1400" kern="1200" dirty="0" err="1">
              <a:latin typeface="Georgia" panose="02040502050405020303" pitchFamily="18" charset="0"/>
            </a:rPr>
            <a:t>социокультурного</a:t>
          </a:r>
          <a:r>
            <a:rPr lang="ru-RU" sz="1400" kern="1200" dirty="0">
              <a:latin typeface="Georgia" panose="02040502050405020303" pitchFamily="18" charset="0"/>
            </a:rPr>
            <a:t> пространства  для наиболее эффективного сплочения всех участников образовательных отношений</a:t>
          </a:r>
        </a:p>
      </dsp:txBody>
      <dsp:txXfrm rot="5400000">
        <a:off x="7347754" y="2664"/>
        <a:ext cx="3014118" cy="30146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0BE2D-017D-4EE2-83CA-31DEE6DEA346}">
      <dsp:nvSpPr>
        <dsp:cNvPr id="0" name=""/>
        <dsp:cNvSpPr/>
      </dsp:nvSpPr>
      <dsp:spPr>
        <a:xfrm>
          <a:off x="3344679" y="-121667"/>
          <a:ext cx="4177225" cy="1352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Дети</a:t>
          </a:r>
          <a:r>
            <a:rPr lang="ru-RU" sz="2800" kern="1200" dirty="0">
              <a:solidFill>
                <a:srgbClr val="FF6632"/>
              </a:solidFill>
              <a:latin typeface="Georgia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(возможность социализации и развитие личностного потенциала в ЛРОС)</a:t>
          </a:r>
          <a:r>
            <a:rPr lang="ru-RU" sz="3200" kern="1200" dirty="0">
              <a:latin typeface="Georgia" pitchFamily="18" charset="0"/>
            </a:rPr>
            <a:t> </a:t>
          </a:r>
        </a:p>
      </dsp:txBody>
      <dsp:txXfrm>
        <a:off x="3344679" y="-121667"/>
        <a:ext cx="4177225" cy="1352491"/>
      </dsp:txXfrm>
    </dsp:sp>
    <dsp:sp modelId="{4B024FF2-27A0-486A-9357-B9A895D9C1E7}">
      <dsp:nvSpPr>
        <dsp:cNvPr id="0" name=""/>
        <dsp:cNvSpPr/>
      </dsp:nvSpPr>
      <dsp:spPr>
        <a:xfrm>
          <a:off x="4596970" y="1190363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2324777" y="42215"/>
              </a:moveTo>
              <a:arcTo wR="1923953" hR="1923953" stAng="16921483" swAng="15036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67CCE-96BB-4622-B5B5-FBEBEC7C4947}">
      <dsp:nvSpPr>
        <dsp:cNvPr id="0" name=""/>
        <dsp:cNvSpPr/>
      </dsp:nvSpPr>
      <dsp:spPr>
        <a:xfrm>
          <a:off x="6978444" y="1584650"/>
          <a:ext cx="4004294" cy="1181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Педагоги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(повышение профессиональной компетентности и развитие  личностного потенциала)</a:t>
          </a:r>
          <a:endParaRPr lang="ru-RU" sz="2000" kern="1200" dirty="0">
            <a:latin typeface="Georgia" pitchFamily="18" charset="0"/>
          </a:endParaRPr>
        </a:p>
      </dsp:txBody>
      <dsp:txXfrm>
        <a:off x="6978444" y="1584650"/>
        <a:ext cx="4004294" cy="1181266"/>
      </dsp:txXfrm>
    </dsp:sp>
    <dsp:sp modelId="{0630E925-45EC-42F6-82E1-489B6F57E65C}">
      <dsp:nvSpPr>
        <dsp:cNvPr id="0" name=""/>
        <dsp:cNvSpPr/>
      </dsp:nvSpPr>
      <dsp:spPr>
        <a:xfrm>
          <a:off x="5134760" y="895891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3847316" y="1876299"/>
              </a:moveTo>
              <a:arcTo wR="1923953" hR="1923953" stAng="21514843" swAng="11040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B6C3B-98A0-4A9B-A3D8-8A6A9274BF11}">
      <dsp:nvSpPr>
        <dsp:cNvPr id="0" name=""/>
        <dsp:cNvSpPr/>
      </dsp:nvSpPr>
      <dsp:spPr>
        <a:xfrm>
          <a:off x="7072221" y="3387775"/>
          <a:ext cx="3315087" cy="979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Администрация</a:t>
          </a:r>
          <a:r>
            <a:rPr lang="ru-RU" sz="1800" kern="1200" dirty="0">
              <a:solidFill>
                <a:schemeClr val="bg1"/>
              </a:solidFill>
              <a:latin typeface="Georgia" pitchFamily="18" charset="0"/>
            </a:rPr>
            <a:t> (совершенствование управленческих компетенций)</a:t>
          </a:r>
          <a:endParaRPr lang="ru-RU" sz="2400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7072221" y="3387775"/>
        <a:ext cx="3315087" cy="979225"/>
      </dsp:txXfrm>
    </dsp:sp>
    <dsp:sp modelId="{D1B4565B-CB93-4CA2-94A3-BF0C31763524}">
      <dsp:nvSpPr>
        <dsp:cNvPr id="0" name=""/>
        <dsp:cNvSpPr/>
      </dsp:nvSpPr>
      <dsp:spPr>
        <a:xfrm>
          <a:off x="2767537" y="1490281"/>
          <a:ext cx="5708410" cy="5708410"/>
        </a:xfrm>
        <a:custGeom>
          <a:avLst/>
          <a:gdLst/>
          <a:ahLst/>
          <a:cxnLst/>
          <a:rect l="0" t="0" r="0" b="0"/>
          <a:pathLst>
            <a:path>
              <a:moveTo>
                <a:pt x="5707300" y="2933793"/>
              </a:moveTo>
              <a:arcTo wR="2854205" hR="2854205" stAng="95872" swAng="10662490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93B81-35EB-4DDA-8B83-35BA677B8E30}">
      <dsp:nvSpPr>
        <dsp:cNvPr id="0" name=""/>
        <dsp:cNvSpPr/>
      </dsp:nvSpPr>
      <dsp:spPr>
        <a:xfrm>
          <a:off x="613724" y="3124642"/>
          <a:ext cx="3654294" cy="1197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Социальные партнеры</a:t>
          </a:r>
          <a:r>
            <a:rPr lang="ru-RU" sz="2000" kern="1200" dirty="0">
              <a:solidFill>
                <a:srgbClr val="FF6632"/>
              </a:solidFill>
              <a:latin typeface="Georgia" pitchFamily="18" charset="0"/>
            </a:rPr>
            <a:t> </a:t>
          </a:r>
          <a:r>
            <a:rPr lang="ru-RU" sz="1800" kern="1200" dirty="0">
              <a:latin typeface="Georgia" pitchFamily="18" charset="0"/>
            </a:rPr>
            <a:t>(возможность расширения сотрудничества)</a:t>
          </a:r>
          <a:endParaRPr lang="ru-RU" sz="2800" kern="1200" dirty="0">
            <a:latin typeface="Georgia" pitchFamily="18" charset="0"/>
          </a:endParaRPr>
        </a:p>
      </dsp:txBody>
      <dsp:txXfrm>
        <a:off x="613724" y="3124642"/>
        <a:ext cx="3654294" cy="1197329"/>
      </dsp:txXfrm>
    </dsp:sp>
    <dsp:sp modelId="{CF8D5566-AAD0-4FC3-B9C9-2BE26B804294}">
      <dsp:nvSpPr>
        <dsp:cNvPr id="0" name=""/>
        <dsp:cNvSpPr/>
      </dsp:nvSpPr>
      <dsp:spPr>
        <a:xfrm>
          <a:off x="2089512" y="1986605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170053" y="1133110"/>
              </a:moveTo>
              <a:arcTo wR="1923953" hR="1923953" stAng="12256252" swAng="9489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BEA1E-8D6E-4DBA-812B-201DD634A634}">
      <dsp:nvSpPr>
        <dsp:cNvPr id="0" name=""/>
        <dsp:cNvSpPr/>
      </dsp:nvSpPr>
      <dsp:spPr>
        <a:xfrm>
          <a:off x="997875" y="1317881"/>
          <a:ext cx="3164021" cy="1349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Родители</a:t>
          </a:r>
          <a:r>
            <a:rPr lang="ru-RU" sz="1400" kern="1200" dirty="0">
              <a:solidFill>
                <a:srgbClr val="C00000"/>
              </a:solidFill>
              <a:latin typeface="Georgia" pitchFamily="18" charset="0"/>
            </a:rPr>
            <a:t> </a:t>
          </a:r>
          <a:r>
            <a:rPr lang="ru-RU" sz="1800" kern="1200" dirty="0">
              <a:latin typeface="Georgia" pitchFamily="18" charset="0"/>
            </a:rPr>
            <a:t>(удовлетворённость качеством образования)</a:t>
          </a:r>
          <a:endParaRPr lang="ru-RU" sz="3200" kern="1200" dirty="0">
            <a:latin typeface="Georgia" pitchFamily="18" charset="0"/>
          </a:endParaRPr>
        </a:p>
      </dsp:txBody>
      <dsp:txXfrm>
        <a:off x="997875" y="1317881"/>
        <a:ext cx="3164021" cy="1349619"/>
      </dsp:txXfrm>
    </dsp:sp>
    <dsp:sp modelId="{A6A9D760-E574-4AE0-9378-DF717FF5AF71}">
      <dsp:nvSpPr>
        <dsp:cNvPr id="0" name=""/>
        <dsp:cNvSpPr/>
      </dsp:nvSpPr>
      <dsp:spPr>
        <a:xfrm>
          <a:off x="2946026" y="1066306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974452" y="250620"/>
              </a:moveTo>
              <a:arcTo wR="1923953" hR="1923953" stAng="14425685" swAng="3388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01EB1-8422-4619-8B95-036946CB0A41}">
      <dsp:nvSpPr>
        <dsp:cNvPr id="0" name=""/>
        <dsp:cNvSpPr/>
      </dsp:nvSpPr>
      <dsp:spPr>
        <a:xfrm rot="10800000" flipV="1">
          <a:off x="0" y="673036"/>
          <a:ext cx="10496366" cy="614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206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1A6C22"/>
              </a:solidFill>
              <a:latin typeface="Georgia" pitchFamily="18" charset="0"/>
            </a:rPr>
            <a:t>Образ желаемого состояния ДОУ по формуле «3+2»</a:t>
          </a:r>
          <a:endParaRPr lang="ru-RU" sz="2400" kern="1200" dirty="0">
            <a:solidFill>
              <a:srgbClr val="1A6C22"/>
            </a:solidFill>
          </a:endParaRPr>
        </a:p>
      </dsp:txBody>
      <dsp:txXfrm rot="10800000" flipV="1">
        <a:off x="0" y="673036"/>
        <a:ext cx="10496366" cy="614790"/>
      </dsp:txXfrm>
    </dsp:sp>
    <dsp:sp modelId="{194874FE-CF67-4933-8651-E5F7B34DD0F8}">
      <dsp:nvSpPr>
        <dsp:cNvPr id="0" name=""/>
        <dsp:cNvSpPr/>
      </dsp:nvSpPr>
      <dsp:spPr>
        <a:xfrm flipV="1">
          <a:off x="2659591" y="3714144"/>
          <a:ext cx="45764" cy="625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6CADA-CBCE-4A1E-B466-42FA15602251}">
      <dsp:nvSpPr>
        <dsp:cNvPr id="0" name=""/>
        <dsp:cNvSpPr/>
      </dsp:nvSpPr>
      <dsp:spPr>
        <a:xfrm>
          <a:off x="2" y="8266"/>
          <a:ext cx="5277320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sng" kern="1200" dirty="0">
            <a:solidFill>
              <a:srgbClr val="FF0000"/>
            </a:solidFill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sng" kern="1200" dirty="0">
            <a:solidFill>
              <a:srgbClr val="FF0000"/>
            </a:solidFill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kern="1200" dirty="0">
              <a:solidFill>
                <a:srgbClr val="00642D"/>
              </a:solidFill>
              <a:latin typeface="Georgia" pitchFamily="18" charset="0"/>
            </a:rPr>
            <a:t>Ресурсное обеспечение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kern="1200" dirty="0"/>
        </a:p>
      </dsp:txBody>
      <dsp:txXfrm>
        <a:off x="2" y="8266"/>
        <a:ext cx="5277320" cy="1872000"/>
      </dsp:txXfrm>
    </dsp:sp>
    <dsp:sp modelId="{A33F459D-8015-4D6B-AE0B-7145FB5D1836}">
      <dsp:nvSpPr>
        <dsp:cNvPr id="0" name=""/>
        <dsp:cNvSpPr/>
      </dsp:nvSpPr>
      <dsp:spPr>
        <a:xfrm>
          <a:off x="2" y="1855275"/>
          <a:ext cx="5277214" cy="29863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Кадровое: управленческая команда и творческая группа педагогов;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Финансовое: стимулирование педагогов;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Материальная: материально-техническая база ДОУ, ресурсы партнёров фонда «Вклад </a:t>
          </a:r>
          <a:r>
            <a:rPr lang="ru-RU" sz="1800" kern="120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в будущее";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Социальные партнеры;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Информационные ресурсы: сайт ДОУ, сообщество в </a:t>
          </a: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Инстаграмм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, платформа </a:t>
          </a: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Zoom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" y="1855275"/>
        <a:ext cx="5277214" cy="2986346"/>
      </dsp:txXfrm>
    </dsp:sp>
    <dsp:sp modelId="{D5645975-5C64-4D66-832F-8F9C9FB0A41C}">
      <dsp:nvSpPr>
        <dsp:cNvPr id="0" name=""/>
        <dsp:cNvSpPr/>
      </dsp:nvSpPr>
      <dsp:spPr>
        <a:xfrm>
          <a:off x="6016132" y="49192"/>
          <a:ext cx="5277214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>
              <a:solidFill>
                <a:srgbClr val="00642D"/>
              </a:solidFill>
              <a:latin typeface="Georgia" pitchFamily="18" charset="0"/>
            </a:rPr>
            <a:t>Управленческое сопровождение</a:t>
          </a:r>
          <a:endParaRPr lang="ru-RU" sz="1800" b="1" u="sng" kern="1200" dirty="0">
            <a:solidFill>
              <a:srgbClr val="00642D"/>
            </a:solidFill>
          </a:endParaRPr>
        </a:p>
      </dsp:txBody>
      <dsp:txXfrm>
        <a:off x="6016132" y="49192"/>
        <a:ext cx="5277214" cy="1872000"/>
      </dsp:txXfrm>
    </dsp:sp>
    <dsp:sp modelId="{AD6E1005-5B05-49F1-9088-46EB53ED9254}">
      <dsp:nvSpPr>
        <dsp:cNvPr id="0" name=""/>
        <dsp:cNvSpPr/>
      </dsp:nvSpPr>
      <dsp:spPr>
        <a:xfrm>
          <a:off x="6016132" y="1929410"/>
          <a:ext cx="5277214" cy="2854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642938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Формирование нормативно-правовой базы;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  <a:p>
          <a:pPr marL="642938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Обеспечение информационного сопровождения Проекта;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  <a:p>
          <a:pPr marL="642938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Создание центра мониторинга и анализа образовательной деятельности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sp:txBody>
      <dsp:txXfrm>
        <a:off x="6016132" y="1929410"/>
        <a:ext cx="5277214" cy="28547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017B72-D7F6-4528-8898-ED4CF32F1E27}">
      <dsp:nvSpPr>
        <dsp:cNvPr id="0" name=""/>
        <dsp:cNvSpPr/>
      </dsp:nvSpPr>
      <dsp:spPr>
        <a:xfrm>
          <a:off x="0" y="0"/>
          <a:ext cx="2975116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66FF66"/>
              </a:solidFill>
              <a:latin typeface="Georgia" pitchFamily="18" charset="0"/>
              <a:ea typeface="GulimChe" pitchFamily="49" charset="-127"/>
            </a:rPr>
            <a:t>Продукты</a:t>
          </a:r>
        </a:p>
      </dsp:txBody>
      <dsp:txXfrm>
        <a:off x="0" y="0"/>
        <a:ext cx="2975116" cy="892800"/>
      </dsp:txXfrm>
    </dsp:sp>
    <dsp:sp modelId="{E466840D-EDC7-46F1-87FC-E6E90C9E41AB}">
      <dsp:nvSpPr>
        <dsp:cNvPr id="0" name=""/>
        <dsp:cNvSpPr/>
      </dsp:nvSpPr>
      <dsp:spPr>
        <a:xfrm flipH="1">
          <a:off x="3051" y="937143"/>
          <a:ext cx="2975116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642D"/>
              </a:solidFill>
              <a:latin typeface="Georgia" pitchFamily="18" charset="0"/>
            </a:rPr>
            <a:t>Пакет нормативно-правовых документов</a:t>
          </a:r>
          <a:endParaRPr lang="ru-RU" sz="2000" kern="1200" dirty="0">
            <a:solidFill>
              <a:srgbClr val="00642D"/>
            </a:solidFill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Договоры о сетевом взаимодействии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Педагогические продукты (сценарии, разработки)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Фото и видео, отражающие ход реализации проекта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Фестиваль детско-взрослых сообществ</a:t>
          </a:r>
        </a:p>
      </dsp:txBody>
      <dsp:txXfrm flipH="1">
        <a:off x="3051" y="937143"/>
        <a:ext cx="2975116" cy="4084560"/>
      </dsp:txXfrm>
    </dsp:sp>
    <dsp:sp modelId="{049C477D-3178-4FF8-B14E-7B57C0859FC0}">
      <dsp:nvSpPr>
        <dsp:cNvPr id="0" name=""/>
        <dsp:cNvSpPr/>
      </dsp:nvSpPr>
      <dsp:spPr>
        <a:xfrm>
          <a:off x="3394684" y="22171"/>
          <a:ext cx="2975116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66FF66"/>
              </a:solidFill>
              <a:latin typeface="Georgia" pitchFamily="18" charset="0"/>
            </a:rPr>
            <a:t>Результаты</a:t>
          </a:r>
        </a:p>
      </dsp:txBody>
      <dsp:txXfrm>
        <a:off x="3394684" y="22171"/>
        <a:ext cx="2975116" cy="892800"/>
      </dsp:txXfrm>
    </dsp:sp>
    <dsp:sp modelId="{68E39518-302C-4109-A5AF-E0BCEFDAA2F5}">
      <dsp:nvSpPr>
        <dsp:cNvPr id="0" name=""/>
        <dsp:cNvSpPr/>
      </dsp:nvSpPr>
      <dsp:spPr>
        <a:xfrm>
          <a:off x="3394684" y="914971"/>
          <a:ext cx="2975116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642D"/>
              </a:solidFill>
              <a:latin typeface="Georgia" pitchFamily="18" charset="0"/>
            </a:rPr>
            <a:t>Содержание всех компонентов </a:t>
          </a: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ЛРОС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Профессиональная компетентность педагогов по проектированию и созданию ЛРОС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Развитие ЛП участников образовательных отношений</a:t>
          </a:r>
        </a:p>
      </dsp:txBody>
      <dsp:txXfrm>
        <a:off x="3394684" y="914971"/>
        <a:ext cx="2975116" cy="4084560"/>
      </dsp:txXfrm>
    </dsp:sp>
    <dsp:sp modelId="{20D6B6CC-9FC3-476D-B50C-5D91202BDC12}">
      <dsp:nvSpPr>
        <dsp:cNvPr id="0" name=""/>
        <dsp:cNvSpPr/>
      </dsp:nvSpPr>
      <dsp:spPr>
        <a:xfrm>
          <a:off x="6789368" y="32590"/>
          <a:ext cx="2975116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66FF66"/>
              </a:solidFill>
              <a:latin typeface="Georgia" pitchFamily="18" charset="0"/>
            </a:rPr>
            <a:t>Эффекты</a:t>
          </a:r>
        </a:p>
      </dsp:txBody>
      <dsp:txXfrm>
        <a:off x="6789368" y="32590"/>
        <a:ext cx="2975116" cy="892800"/>
      </dsp:txXfrm>
    </dsp:sp>
    <dsp:sp modelId="{AA49D0A3-493B-475E-BE69-AAF4C2448C7B}">
      <dsp:nvSpPr>
        <dsp:cNvPr id="0" name=""/>
        <dsp:cNvSpPr/>
      </dsp:nvSpPr>
      <dsp:spPr>
        <a:xfrm>
          <a:off x="6786317" y="914971"/>
          <a:ext cx="2975116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Расширение взаимодействия с социальными партнерами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Удовлетворенность качеством дошкольного образования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642D"/>
              </a:solidFill>
              <a:latin typeface="Georgia" pitchFamily="18" charset="0"/>
            </a:rPr>
            <a:t>Изменение типа образовательной среды</a:t>
          </a:r>
        </a:p>
      </dsp:txBody>
      <dsp:txXfrm>
        <a:off x="6786317" y="914971"/>
        <a:ext cx="2975116" cy="408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0.95593</cdr:x>
      <cdr:y>0.33781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9081" y="888038"/>
          <a:ext cx="1454593" cy="37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Georgia" pitchFamily="18" charset="0"/>
            </a:rPr>
            <a:t>Карьерная среда</a:t>
          </a:r>
        </a:p>
      </cdr:txBody>
    </cdr:sp>
  </cdr:relSizeAnchor>
  <cdr:relSizeAnchor xmlns:cdr="http://schemas.openxmlformats.org/drawingml/2006/chartDrawing">
    <cdr:from>
      <cdr:x>0.05342</cdr:x>
      <cdr:y>0.28989</cdr:y>
    </cdr:from>
    <cdr:to>
      <cdr:x>0.40876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7375" y="1086547"/>
          <a:ext cx="1845128" cy="13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Georgia" pitchFamily="18" charset="0"/>
            </a:rPr>
            <a:t>Творческая среда</a:t>
          </a:r>
        </a:p>
      </cdr:txBody>
    </cdr:sp>
  </cdr:relSizeAnchor>
  <cdr:relSizeAnchor xmlns:cdr="http://schemas.openxmlformats.org/drawingml/2006/chartDrawing">
    <cdr:from>
      <cdr:x>0.05971</cdr:x>
      <cdr:y>0.76112</cdr:y>
    </cdr:from>
    <cdr:to>
      <cdr:x>0.37053</cdr:x>
      <cdr:y>0.81703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0032" y="2852757"/>
          <a:ext cx="1613940" cy="209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Georgia" pitchFamily="18" charset="0"/>
            </a:rPr>
            <a:t>Безмятежная среда</a:t>
          </a:r>
        </a:p>
      </cdr:txBody>
    </cdr:sp>
  </cdr:relSizeAnchor>
  <cdr:relSizeAnchor xmlns:cdr="http://schemas.openxmlformats.org/drawingml/2006/chartDrawing">
    <cdr:from>
      <cdr:x>0.64461</cdr:x>
      <cdr:y>0.76909</cdr:y>
    </cdr:from>
    <cdr:to>
      <cdr:x>0.91555</cdr:x>
      <cdr:y>0.81703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47146" y="2882629"/>
          <a:ext cx="1406835" cy="179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Georgia" pitchFamily="18" charset="0"/>
            </a:rPr>
            <a:t>Догматическая среда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7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1779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9" y="508938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7863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9" y="508938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0130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2" y="325224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3" y="325224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:p14="http://schemas.microsoft.com/office/powerpoint/2010/main" xmlns="" val="18531292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2" y="325224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3" y="325224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0879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7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8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028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7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8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572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90" y="3429042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6381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3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7" y="340613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7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54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3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7" y="340613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7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880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5" y="461911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2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30247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050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5" y="461911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2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30247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5955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1728757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9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8301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3"/>
            <a:ext cx="23661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3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16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3"/>
            <a:ext cx="23661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3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605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3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7" y="455077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8" y="385829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519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3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7" y="455077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8" y="385829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5355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2041663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6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1281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9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8" y="255288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032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9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8" y="255288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465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1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1022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1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3466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1985237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90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05475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9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4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7" y="255289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5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9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4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7" y="255289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849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6286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1229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1933941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7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41943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7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11823369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7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8142362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C9EA-FF54-4202-83BF-2C2C8710BBB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52" r:id="rId15"/>
    <p:sldLayoutId id="2147483654" r:id="rId16"/>
    <p:sldLayoutId id="2147483653" r:id="rId17"/>
    <p:sldLayoutId id="2147483649" r:id="rId18"/>
    <p:sldLayoutId id="2147483651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65" r:id="rId30"/>
    <p:sldLayoutId id="2147483666" r:id="rId31"/>
    <p:sldLayoutId id="2147483667" r:id="rId32"/>
    <p:sldLayoutId id="2147483668" r:id="rId33"/>
    <p:sldLayoutId id="2147483669" r:id="rId34"/>
    <p:sldLayoutId id="2147483660" r:id="rId35"/>
    <p:sldLayoutId id="2147483661" r:id="rId36"/>
    <p:sldLayoutId id="2147483662" r:id="rId37"/>
    <p:sldLayoutId id="2147483663" r:id="rId38"/>
    <p:sldLayoutId id="2147483664" r:id="rId39"/>
    <p:sldLayoutId id="2147483657" r:id="rId40"/>
    <p:sldLayoutId id="2147483658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microsoft.com/office/2007/relationships/diagramDrawing" Target="../diagrams/drawing5.xml"/><Relationship Id="rId3" Type="http://schemas.openxmlformats.org/officeDocument/2006/relationships/image" Target="../media/image14.svg"/><Relationship Id="rId7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0B0991-B240-7848-BD47-EF9C14F48F4C}"/>
              </a:ext>
            </a:extLst>
          </p:cNvPr>
          <p:cNvSpPr txBox="1"/>
          <p:nvPr/>
        </p:nvSpPr>
        <p:spPr>
          <a:xfrm>
            <a:off x="2768031" y="296216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0099"/>
                </a:solidFill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b="1" dirty="0">
              <a:solidFill>
                <a:srgbClr val="330099"/>
              </a:solidFill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5" y="2641602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37B25A1-109D-8040-9A39-1E92F70EB70E}"/>
              </a:ext>
            </a:extLst>
          </p:cNvPr>
          <p:cNvSpPr/>
          <p:nvPr/>
        </p:nvSpPr>
        <p:spPr>
          <a:xfrm>
            <a:off x="3447738" y="434715"/>
            <a:ext cx="87442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eorgia" pitchFamily="18" charset="0"/>
                <a:cs typeface="SB Sans Text Semibold" panose="020B0503040504020204" pitchFamily="34" charset="0"/>
              </a:rPr>
              <a:t>КОНЦЕПЦИЯ ПРОЕКТА</a:t>
            </a:r>
          </a:p>
          <a:p>
            <a:pPr algn="ctr"/>
            <a:endParaRPr lang="ru-RU" sz="2800" b="1" dirty="0">
              <a:latin typeface="Georgia" pitchFamily="18" charset="0"/>
              <a:cs typeface="SB Sans Text Semibold" panose="020B0503040504020204" pitchFamily="34" charset="0"/>
            </a:endParaRPr>
          </a:p>
          <a:p>
            <a:pPr algn="ctr"/>
            <a:r>
              <a:rPr lang="ru-RU" altLang="ru-RU" sz="2800" b="1" dirty="0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Создание ЛРОС как </a:t>
            </a:r>
            <a:r>
              <a:rPr lang="ru-RU" altLang="ru-RU" sz="2800" b="1" dirty="0" err="1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социокультурного</a:t>
            </a:r>
            <a:r>
              <a:rPr lang="ru-RU" altLang="ru-RU" sz="2800" b="1" dirty="0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 пространства ДОУ для сплочения всех участников образовательных отношений</a:t>
            </a:r>
          </a:p>
          <a:p>
            <a:pPr algn="ctr"/>
            <a:endParaRPr lang="ru-RU" altLang="ru-RU" sz="2800" b="1" dirty="0">
              <a:solidFill>
                <a:srgbClr val="330099"/>
              </a:solidFill>
              <a:latin typeface="Georgia" pitchFamily="18" charset="0"/>
              <a:ea typeface="Fedra Sans Pro Bold" panose="020B0803040000020004" pitchFamily="34" charset="0"/>
              <a:cs typeface="SB Sans Text Semibold" panose="020B0503040504020204" pitchFamily="34" charset="0"/>
              <a:sym typeface="Fedra Sans Pro"/>
            </a:endParaRP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Georgia" pitchFamily="18" charset="0"/>
                <a:ea typeface="Fedra Sans Pro Bold" panose="020B0803040000020004" pitchFamily="34" charset="0"/>
                <a:cs typeface="SB Sans Text Semibold" panose="020B0503040504020204" pitchFamily="34" charset="0"/>
                <a:sym typeface="Fedra Sans Pro"/>
              </a:rPr>
              <a:t>«МЫ ВМЕСТЕ!»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81A4581-018A-3149-A717-8978C96512D3}"/>
              </a:ext>
            </a:extLst>
          </p:cNvPr>
          <p:cNvSpPr/>
          <p:nvPr/>
        </p:nvSpPr>
        <p:spPr>
          <a:xfrm>
            <a:off x="4007419" y="3995679"/>
            <a:ext cx="81845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МБДОУ детский сад №4 города Пензы «Мозаика»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Сидорова Н.В., заведующий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Долматова Е.Ю., заместитель заведующего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Воробьева О.Н., педагог-психолог</a:t>
            </a:r>
          </a:p>
          <a:p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                   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Пенза, 2022</a:t>
            </a:r>
          </a:p>
          <a:p>
            <a:r>
              <a:rPr lang="en-US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      </a:t>
            </a:r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</p:txBody>
      </p:sp>
      <p:pic>
        <p:nvPicPr>
          <p:cNvPr id="8" name="Picture 2" descr="C:\Users\User\Downloads\IMG_8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3567" y="4377236"/>
            <a:ext cx="2388433" cy="23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4E96B92-3D58-5640-8F47-6C7FF26FC0A7}"/>
              </a:ext>
            </a:extLst>
          </p:cNvPr>
          <p:cNvGrpSpPr/>
          <p:nvPr/>
        </p:nvGrpSpPr>
        <p:grpSpPr>
          <a:xfrm>
            <a:off x="9144002" y="407760"/>
            <a:ext cx="3912432" cy="1883872"/>
            <a:chOff x="-150473" y="1310509"/>
            <a:chExt cx="2821371" cy="1756986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xmlns="" id="{8C2CE251-2A30-654D-B8B8-5939418F3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74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28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charset="0"/>
                  <a:cs typeface="SB Sans Text Semibold" panose="020B0503040504020204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F69200"/>
                </a:buClr>
                <a:buSzPct val="100000"/>
              </a:pPr>
              <a:r>
                <a:rPr lang="ru-RU" altLang="ru-RU" sz="24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panose="020B0303040000020004" pitchFamily="34" charset="0"/>
                  <a:cs typeface="SB Sans Text Semibold" panose="020B0503040504020204" pitchFamily="34" charset="0"/>
                </a:rPr>
                <a:t>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xmlns="" id="{7C7C77AC-B257-A344-9FE3-03422A19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9A096CA-4520-48D8-A063-0F489296526E}"/>
              </a:ext>
            </a:extLst>
          </p:cNvPr>
          <p:cNvGraphicFramePr/>
          <p:nvPr/>
        </p:nvGraphicFramePr>
        <p:xfrm>
          <a:off x="618565" y="407759"/>
          <a:ext cx="11115656" cy="439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D21BD200-1412-4E49-93B2-844437909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2758554"/>
              </p:ext>
            </p:extLst>
          </p:nvPr>
        </p:nvGraphicFramePr>
        <p:xfrm>
          <a:off x="440871" y="1812471"/>
          <a:ext cx="11293350" cy="484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8367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9A0411ED-8E0B-3C4C-BBB9-81B66CB8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2" y="974363"/>
            <a:ext cx="11542427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42068983"/>
              </p:ext>
            </p:extLst>
          </p:nvPr>
        </p:nvGraphicFramePr>
        <p:xfrm>
          <a:off x="1485900" y="1417561"/>
          <a:ext cx="9764485" cy="502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44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3387"/>
            <a:ext cx="1197864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Риски и Способы их минимизации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 </a:t>
            </a:r>
          </a:p>
        </p:txBody>
      </p:sp>
      <p:sp>
        <p:nvSpPr>
          <p:cNvPr id="17" name="Shape 485">
            <a:extLst>
              <a:ext uri="{FF2B5EF4-FFF2-40B4-BE49-F238E27FC236}">
                <a16:creationId xmlns:a16="http://schemas.microsoft.com/office/drawing/2014/main" xmlns="" id="{4B66E7F2-53BF-F042-97B2-E4E25DFF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64" y="2551100"/>
            <a:ext cx="11747637" cy="410715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endParaRPr lang="ru-RU" altLang="ru-RU" sz="13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4363" y="1485900"/>
          <a:ext cx="11534277" cy="526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5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549">
                <a:tc>
                  <a:txBody>
                    <a:bodyPr/>
                    <a:lstStyle/>
                    <a:p>
                      <a:pPr marL="9144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1A6C22"/>
                          </a:solidFill>
                          <a:latin typeface="Georgia" pitchFamily="18" charset="0"/>
                          <a:ea typeface="Times New Roman"/>
                        </a:rPr>
                        <a:t>Риски</a:t>
                      </a:r>
                      <a:endParaRPr lang="ru-RU" sz="2400" dirty="0">
                        <a:solidFill>
                          <a:srgbClr val="1A6C2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1A6C22"/>
                          </a:solidFill>
                          <a:latin typeface="Georgia" pitchFamily="18" charset="0"/>
                          <a:ea typeface="Times New Roman"/>
                        </a:rPr>
                        <a:t>М</a:t>
                      </a:r>
                      <a:r>
                        <a:rPr lang="en-US" sz="2400" b="1" dirty="0" err="1">
                          <a:solidFill>
                            <a:srgbClr val="1A6C22"/>
                          </a:solidFill>
                          <a:latin typeface="Georgia" pitchFamily="18" charset="0"/>
                          <a:ea typeface="Times New Roman"/>
                        </a:rPr>
                        <a:t>инимизаци</a:t>
                      </a:r>
                      <a:r>
                        <a:rPr lang="ru-RU" sz="2400" b="1" dirty="0">
                          <a:solidFill>
                            <a:srgbClr val="1A6C22"/>
                          </a:solidFill>
                          <a:latin typeface="Georgia" pitchFamily="18" charset="0"/>
                          <a:ea typeface="Times New Roman"/>
                        </a:rPr>
                        <a:t>я рисков</a:t>
                      </a:r>
                      <a:endParaRPr lang="ru-RU" sz="2400" dirty="0">
                        <a:solidFill>
                          <a:srgbClr val="1A6C2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427">
                <a:tc>
                  <a:txBody>
                    <a:bodyPr/>
                    <a:lstStyle/>
                    <a:p>
                      <a:pPr marL="90488" marR="548005" indent="0">
                        <a:lnSpc>
                          <a:spcPct val="102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Недостаточная</a:t>
                      </a:r>
                      <a:r>
                        <a:rPr lang="ru-RU" sz="1800" b="0" baseline="0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мотивация</a:t>
                      </a:r>
                      <a:r>
                        <a:rPr lang="ru-RU" sz="1800" b="0" spc="-210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коллектива</a:t>
                      </a:r>
                      <a:r>
                        <a:rPr lang="ru-RU" sz="1800" b="0" spc="1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к</a:t>
                      </a:r>
                      <a:r>
                        <a:rPr lang="ru-RU" sz="1800" b="0" spc="-1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переменам,</a:t>
                      </a:r>
                      <a:r>
                        <a:rPr lang="ru-RU" sz="1800" b="0" baseline="0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сопротивление </a:t>
                      </a: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педагогов</a:t>
                      </a: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Формирование  </a:t>
                      </a:r>
                      <a:r>
                        <a:rPr lang="en-US" sz="1800" b="0" dirty="0">
                          <a:latin typeface="Georgia" pitchFamily="18" charset="0"/>
                          <a:ea typeface="Times New Roman"/>
                        </a:rPr>
                        <a:t>ПОС</a:t>
                      </a:r>
                      <a:r>
                        <a:rPr lang="ru-RU" sz="1800" b="0" spc="-35" dirty="0">
                          <a:latin typeface="Georgia" pitchFamily="18" charset="0"/>
                          <a:ea typeface="Times New Roman"/>
                        </a:rPr>
                        <a:t>, </a:t>
                      </a:r>
                      <a:r>
                        <a:rPr lang="ru-RU" sz="1800" b="0" spc="-15" dirty="0">
                          <a:latin typeface="Georgia" pitchFamily="18" charset="0"/>
                          <a:ea typeface="Times New Roman"/>
                        </a:rPr>
                        <a:t>клубов по </a:t>
                      </a:r>
                      <a:r>
                        <a:rPr lang="ru-RU" sz="1800" b="0" spc="-15" dirty="0" smtClean="0">
                          <a:latin typeface="Georgia" pitchFamily="18" charset="0"/>
                          <a:ea typeface="Times New Roman"/>
                        </a:rPr>
                        <a:t>интересам</a:t>
                      </a:r>
                      <a:r>
                        <a:rPr lang="ru-RU" sz="1800" b="0" spc="0" dirty="0" smtClean="0">
                          <a:latin typeface="Georgia" pitchFamily="18" charset="0"/>
                          <a:ea typeface="Times New Roman"/>
                        </a:rPr>
                        <a:t>;</a:t>
                      </a:r>
                      <a:r>
                        <a:rPr lang="ru-RU" sz="1800" b="0" spc="0" baseline="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0" baseline="0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1800" b="0" dirty="0" err="1" smtClean="0">
                          <a:latin typeface="Georgia" pitchFamily="18" charset="0"/>
                          <a:ea typeface="Times New Roman"/>
                        </a:rPr>
                        <a:t>стимулирование</a:t>
                      </a: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5915">
                <a:tc>
                  <a:txBody>
                    <a:bodyPr/>
                    <a:lstStyle/>
                    <a:p>
                      <a:pPr marL="91440" marR="600075">
                        <a:lnSpc>
                          <a:spcPct val="103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endParaRPr lang="ru-RU" sz="900" b="0" spc="-25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91440" marR="600075">
                        <a:lnSpc>
                          <a:spcPct val="103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25" dirty="0" err="1" smtClean="0">
                          <a:latin typeface="Georgia" pitchFamily="18" charset="0"/>
                          <a:ea typeface="Times New Roman"/>
                        </a:rPr>
                        <a:t>Недостаточный</a:t>
                      </a:r>
                      <a:r>
                        <a:rPr lang="en-US" sz="1800" b="0" spc="-25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1800" b="0" spc="-20" dirty="0" err="1">
                          <a:latin typeface="Georgia" pitchFamily="18" charset="0"/>
                          <a:ea typeface="Times New Roman"/>
                        </a:rPr>
                        <a:t>уровень</a:t>
                      </a:r>
                      <a:r>
                        <a:rPr lang="en-US" sz="1800" b="0" spc="-2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1800" b="0" dirty="0" err="1">
                          <a:latin typeface="Georgia" pitchFamily="18" charset="0"/>
                          <a:ea typeface="Times New Roman"/>
                        </a:rPr>
                        <a:t>компетентности</a:t>
                      </a:r>
                      <a:r>
                        <a:rPr lang="en-US" sz="1800" b="0" spc="-1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родителей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indent="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 </a:t>
                      </a:r>
                    </a:p>
                    <a:p>
                      <a:pPr marL="269875" indent="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Вовлечение</a:t>
                      </a:r>
                      <a:r>
                        <a:rPr lang="ru-RU" sz="1800" b="0" spc="2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педагогов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и</a:t>
                      </a:r>
                      <a:r>
                        <a:rPr lang="ru-RU" sz="1800" b="0" spc="-3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родителей</a:t>
                      </a:r>
                      <a:r>
                        <a:rPr lang="ru-RU" sz="1800" b="0" spc="1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в</a:t>
                      </a:r>
                      <a:r>
                        <a:rPr lang="ru-RU" sz="1800" b="0" spc="-3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совместную</a:t>
                      </a:r>
                      <a:r>
                        <a:rPr lang="ru-RU" sz="1800" b="0" spc="2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0" dirty="0" smtClean="0">
                          <a:latin typeface="Georgia" pitchFamily="18" charset="0"/>
                          <a:ea typeface="Times New Roman"/>
                        </a:rPr>
                        <a:t>деятельность</a:t>
                      </a: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5915">
                <a:tc>
                  <a:txBody>
                    <a:bodyPr/>
                    <a:lstStyle/>
                    <a:p>
                      <a:pPr marL="91440" marR="600075">
                        <a:lnSpc>
                          <a:spcPct val="103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91440" marR="600075">
                        <a:lnSpc>
                          <a:spcPct val="103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Микроклимат в коллективе</a:t>
                      </a: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indent="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Партнерство и </a:t>
                      </a: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сотрудничество; </a:t>
                      </a: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открытый диалог и </a:t>
                      </a: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обсуждение;</a:t>
                      </a:r>
                      <a:endParaRPr lang="ru-RU" sz="1800" b="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Соглашения </a:t>
                      </a: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295942">
                <a:tc>
                  <a:txBody>
                    <a:bodyPr/>
                    <a:lstStyle/>
                    <a:p>
                      <a:pPr marL="91440" marR="378460">
                        <a:lnSpc>
                          <a:spcPct val="103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ru-RU" sz="900" b="0" spc="-5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91440" marR="378460">
                        <a:lnSpc>
                          <a:spcPct val="103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800" b="0" spc="-5" dirty="0" smtClean="0">
                          <a:latin typeface="Georgia" pitchFamily="18" charset="0"/>
                          <a:ea typeface="Times New Roman"/>
                        </a:rPr>
                        <a:t>Нестабильная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санитарно-эпидемиологическая</a:t>
                      </a:r>
                      <a:r>
                        <a:rPr lang="ru-RU" sz="1800" b="0" spc="-21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обстановка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inden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Принятие</a:t>
                      </a:r>
                      <a:r>
                        <a:rPr lang="ru-RU" sz="1800" b="0" spc="-2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профилактических</a:t>
                      </a:r>
                      <a:r>
                        <a:rPr lang="ru-RU" sz="1800" b="0" spc="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мер.</a:t>
                      </a:r>
                    </a:p>
                    <a:p>
                      <a:pPr marL="269875" inden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Использование</a:t>
                      </a:r>
                      <a:r>
                        <a:rPr lang="ru-RU" sz="1800" b="0" spc="-1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интерактивных</a:t>
                      </a:r>
                      <a:r>
                        <a:rPr lang="ru-RU" sz="1800" b="0" spc="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форм</a:t>
                      </a:r>
                      <a:r>
                        <a:rPr lang="ru-RU" sz="1800" b="0" spc="-4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взаимодействия</a:t>
                      </a:r>
                      <a:r>
                        <a:rPr lang="ru-RU" sz="1800" b="0" spc="1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Georgia" pitchFamily="18" charset="0"/>
                          <a:ea typeface="Times New Roman"/>
                        </a:rPr>
                        <a:t>участников</a:t>
                      </a:r>
                    </a:p>
                    <a:p>
                      <a:pPr marL="269875"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b="0" spc="-5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5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образовательных отношений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2647">
                <a:tc>
                  <a:txBody>
                    <a:bodyPr/>
                    <a:lstStyle/>
                    <a:p>
                      <a:pPr marL="91440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endParaRPr lang="ru-RU" sz="900" b="0" spc="-25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91440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25" dirty="0" err="1" smtClean="0">
                          <a:latin typeface="Georgia" pitchFamily="18" charset="0"/>
                          <a:ea typeface="Times New Roman"/>
                        </a:rPr>
                        <a:t>Недостаточное</a:t>
                      </a:r>
                      <a:r>
                        <a:rPr lang="en-US" sz="1800" b="0" spc="-15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15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1800" b="0" spc="-20" dirty="0" err="1">
                          <a:latin typeface="Georgia" pitchFamily="18" charset="0"/>
                          <a:ea typeface="Times New Roman"/>
                        </a:rPr>
                        <a:t>финансирование</a:t>
                      </a: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indent="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Использование</a:t>
                      </a:r>
                      <a:r>
                        <a:rPr lang="ru-RU" sz="1800" b="0" spc="-25" baseline="0" dirty="0">
                          <a:latin typeface="Georgia" pitchFamily="18" charset="0"/>
                          <a:ea typeface="Times New Roman"/>
                        </a:rPr>
                        <a:t> в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небюджетных</a:t>
                      </a:r>
                      <a:r>
                        <a:rPr lang="ru-RU" sz="1800" b="0" spc="1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средств,</a:t>
                      </a:r>
                      <a:r>
                        <a:rPr lang="ru-RU" sz="1800" b="0" spc="1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в</a:t>
                      </a:r>
                      <a:r>
                        <a:rPr lang="ru-RU" sz="1800" b="0" spc="-3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том</a:t>
                      </a:r>
                      <a:r>
                        <a:rPr lang="ru-RU" sz="1800" b="0" spc="-4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числе</a:t>
                      </a:r>
                      <a:r>
                        <a:rPr lang="ru-RU" sz="1800" b="0" spc="-1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доходы от</a:t>
                      </a:r>
                      <a:r>
                        <a:rPr lang="ru-RU" sz="1800" b="0" spc="-4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endParaRPr lang="ru-RU" sz="1800" b="0" spc="-4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1800" b="0" spc="-4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269875" indent="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25" dirty="0" smtClean="0">
                          <a:latin typeface="Georgia" pitchFamily="18" charset="0"/>
                          <a:ea typeface="Times New Roman"/>
                        </a:rPr>
                        <a:t>реализации</a:t>
                      </a:r>
                      <a:r>
                        <a:rPr lang="ru-RU" sz="1800" b="0" spc="15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платных</a:t>
                      </a:r>
                      <a:r>
                        <a:rPr lang="ru-RU" sz="1800" b="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5" dirty="0">
                          <a:latin typeface="Georgia" pitchFamily="18" charset="0"/>
                          <a:ea typeface="Times New Roman"/>
                        </a:rPr>
                        <a:t>дополнительных</a:t>
                      </a:r>
                      <a:r>
                        <a:rPr lang="ru-RU" sz="1800" b="0" spc="3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0" dirty="0">
                          <a:latin typeface="Georgia" pitchFamily="18" charset="0"/>
                          <a:ea typeface="Times New Roman"/>
                        </a:rPr>
                        <a:t>образовательных</a:t>
                      </a:r>
                      <a:r>
                        <a:rPr lang="ru-RU" sz="1800" b="0" spc="2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800" b="0" spc="-20" dirty="0">
                          <a:latin typeface="Georgia" pitchFamily="18" charset="0"/>
                          <a:ea typeface="Times New Roman"/>
                        </a:rPr>
                        <a:t>услуг</a:t>
                      </a:r>
                      <a:endParaRPr lang="ru-RU" sz="18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62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E35BD168-0B60-F84F-B8BD-AF98BA9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06" y="930728"/>
            <a:ext cx="1148147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 контуры «ДОРОЖНОЙ КАРТЫ» ПРОЕКТА</a:t>
            </a:r>
          </a:p>
        </p:txBody>
      </p:sp>
      <p:sp>
        <p:nvSpPr>
          <p:cNvPr id="6" name="Shape 485">
            <a:extLst>
              <a:ext uri="{FF2B5EF4-FFF2-40B4-BE49-F238E27FC236}">
                <a16:creationId xmlns:a16="http://schemas.microsoft.com/office/drawing/2014/main" xmlns="" id="{AF8DD89F-CB75-904E-9D04-D113E894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6" y="2570856"/>
            <a:ext cx="11481473" cy="40252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4705" y="1387929"/>
          <a:ext cx="11522516" cy="520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2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4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1685">
                <a:tc>
                  <a:txBody>
                    <a:bodyPr/>
                    <a:lstStyle/>
                    <a:p>
                      <a:pPr marL="73596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              1</a:t>
                      </a:r>
                      <a:r>
                        <a:rPr lang="ru-RU" sz="1600" spc="-25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этап</a:t>
                      </a:r>
                      <a:r>
                        <a:rPr lang="ru-RU" sz="1600" spc="-1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-2022</a:t>
                      </a:r>
                      <a:r>
                        <a:rPr lang="ru-RU" sz="1600" spc="-25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2</a:t>
                      </a:r>
                      <a:r>
                        <a:rPr lang="ru-RU" sz="1600" spc="-3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этап</a:t>
                      </a:r>
                      <a:r>
                        <a:rPr lang="ru-RU" sz="1600" spc="-1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-2023</a:t>
                      </a:r>
                      <a:r>
                        <a:rPr lang="ru-RU" sz="1600" spc="-3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3</a:t>
                      </a:r>
                      <a:r>
                        <a:rPr lang="ru-RU" sz="1600" spc="-3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этап</a:t>
                      </a:r>
                      <a:r>
                        <a:rPr lang="ru-RU" sz="1600" spc="-1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-2024</a:t>
                      </a:r>
                      <a:r>
                        <a:rPr lang="ru-RU" sz="1600" spc="-3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66FF66"/>
                          </a:solidFill>
                          <a:latin typeface="Georgia" pitchFamily="18" charset="0"/>
                          <a:ea typeface="Times New Roman"/>
                        </a:rPr>
                        <a:t>год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6497">
                <a:tc>
                  <a:txBody>
                    <a:bodyPr/>
                    <a:lstStyle/>
                    <a:p>
                      <a:pPr marL="174625" marR="169545" indent="0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0" spc="0" dirty="0">
                          <a:latin typeface="Georgia" pitchFamily="18" charset="0"/>
                          <a:ea typeface="Times New Roman"/>
                        </a:rPr>
                        <a:t>1. Создание эффективной команды по разработке проекта.</a:t>
                      </a:r>
                      <a:endParaRPr lang="ru-RU" sz="1700" b="0" spc="0" baseline="0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174625" marR="169545" indent="0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2. Обучение управленческой и педагогической  команд.</a:t>
                      </a:r>
                    </a:p>
                    <a:p>
                      <a:pPr marL="174625" marR="169545" indent="0" algn="l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spc="0" dirty="0">
                          <a:latin typeface="Georgia" pitchFamily="18" charset="0"/>
                          <a:ea typeface="Times New Roman"/>
                        </a:rPr>
                        <a:t>3.</a:t>
                      </a:r>
                      <a:r>
                        <a:rPr lang="ru-RU" sz="1700" b="0" spc="0" baseline="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spc="0" baseline="0" dirty="0" smtClean="0">
                          <a:latin typeface="Georgia" pitchFamily="18" charset="0"/>
                          <a:ea typeface="Times New Roman"/>
                        </a:rPr>
                        <a:t>Экспертиза</a:t>
                      </a:r>
                      <a:r>
                        <a:rPr lang="ru-RU" sz="1700" b="0" spc="-65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образовательной</a:t>
                      </a:r>
                      <a:r>
                        <a:rPr lang="ru-RU" sz="1700" b="0" spc="-6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среды</a:t>
                      </a:r>
                      <a:r>
                        <a:rPr lang="ru-RU" sz="1700" b="0" spc="-285" dirty="0">
                          <a:latin typeface="Georgia" pitchFamily="18" charset="0"/>
                          <a:ea typeface="Times New Roman"/>
                        </a:rPr>
                        <a:t>     </a:t>
                      </a:r>
                      <a:r>
                        <a:rPr lang="ru-RU" sz="1700" b="0" spc="0" baseline="0" dirty="0">
                          <a:latin typeface="Georgia" pitchFamily="18" charset="0"/>
                          <a:ea typeface="Times New Roman"/>
                        </a:rPr>
                        <a:t>ДОУ .</a:t>
                      </a:r>
                      <a:endParaRPr lang="ru-RU" sz="1700" b="0" spc="-285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174625" marR="78105" indent="0">
                        <a:lnSpc>
                          <a:spcPct val="103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4. Разработка концепции проекта и «Дорожной карты» по его</a:t>
                      </a:r>
                      <a:r>
                        <a:rPr lang="ru-RU" sz="1700" b="0" baseline="0" dirty="0">
                          <a:latin typeface="Georgia" pitchFamily="18" charset="0"/>
                          <a:ea typeface="Times New Roman"/>
                        </a:rPr>
                        <a:t> реализации.</a:t>
                      </a:r>
                      <a:endParaRPr lang="ru-RU" sz="1700" b="0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174625" lvl="0" indent="0"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43840" algn="l"/>
                        </a:tabLs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5. Открытое</a:t>
                      </a:r>
                      <a:r>
                        <a:rPr lang="ru-RU" sz="1700" b="0" baseline="0" dirty="0">
                          <a:latin typeface="Georgia" pitchFamily="18" charset="0"/>
                          <a:ea typeface="Times New Roman"/>
                        </a:rPr>
                        <a:t> обсуждение и презентация проекта в педагогическом коллективе.</a:t>
                      </a:r>
                      <a:endParaRPr lang="ru-RU" sz="1700" b="0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174625" marR="217170" lvl="0" indent="0">
                        <a:lnSpc>
                          <a:spcPct val="103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06375" algn="l"/>
                        </a:tabLst>
                      </a:pPr>
                      <a:r>
                        <a:rPr lang="ru-RU" sz="1700" b="0" spc="-5" dirty="0">
                          <a:latin typeface="Georgia" pitchFamily="18" charset="0"/>
                          <a:ea typeface="Times New Roman"/>
                        </a:rPr>
                        <a:t>6. Внесение</a:t>
                      </a:r>
                      <a:r>
                        <a:rPr lang="ru-RU" sz="1700" b="0" spc="-5" baseline="0" dirty="0">
                          <a:latin typeface="Georgia" pitchFamily="18" charset="0"/>
                          <a:ea typeface="Times New Roman"/>
                        </a:rPr>
                        <a:t> изменений в ООП и Программу развития ДОУ; разработка и внедрение нормативно-правовой базы Проекта (локальные акты, методические </a:t>
                      </a:r>
                      <a:r>
                        <a:rPr lang="ru-RU" sz="1700" b="0" spc="-5" baseline="0" dirty="0" smtClean="0">
                          <a:latin typeface="Georgia" pitchFamily="18" charset="0"/>
                          <a:ea typeface="Times New Roman"/>
                        </a:rPr>
                        <a:t>рекомендации).</a:t>
                      </a:r>
                      <a:endParaRPr lang="ru-RU" sz="1700" b="0" spc="5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174625" marR="217170" lvl="0" indent="0">
                        <a:lnSpc>
                          <a:spcPct val="103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06375" algn="l"/>
                        </a:tabLs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7.</a:t>
                      </a:r>
                      <a:r>
                        <a:rPr lang="ru-RU" sz="1700" b="0" baseline="0" dirty="0">
                          <a:latin typeface="Georgia" pitchFamily="18" charset="0"/>
                          <a:ea typeface="Times New Roman"/>
                        </a:rPr>
                        <a:t> Внедрение УМК «Школа возможностей»,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 технологий 4К, ПОС</a:t>
                      </a:r>
                      <a:r>
                        <a:rPr lang="ru-RU" sz="1700" b="0" baseline="0" dirty="0">
                          <a:latin typeface="Georgia" pitchFamily="18" charset="0"/>
                          <a:ea typeface="Times New Roman"/>
                        </a:rPr>
                        <a:t> и Соглашение в ОО.</a:t>
                      </a:r>
                      <a:endParaRPr lang="ru-RU" sz="1700" b="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 marR="175260" lvl="0" indent="0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44475" algn="l"/>
                        </a:tabLs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1. Практическая</a:t>
                      </a:r>
                      <a:r>
                        <a:rPr lang="ru-RU" sz="1700" b="0" spc="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реализация</a:t>
                      </a:r>
                      <a:r>
                        <a:rPr lang="ru-RU" sz="1700" b="0" spc="-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проекта</a:t>
                      </a:r>
                      <a:r>
                        <a:rPr lang="ru-RU" sz="1700" b="0" spc="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spc="5" dirty="0" smtClean="0">
                          <a:latin typeface="Georgia" pitchFamily="18" charset="0"/>
                          <a:ea typeface="Times New Roman"/>
                        </a:rPr>
                        <a:t>,</a:t>
                      </a:r>
                      <a:r>
                        <a:rPr lang="ru-RU" sz="1700" b="0" spc="5" baseline="0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 smtClean="0">
                          <a:latin typeface="Georgia" pitchFamily="18" charset="0"/>
                          <a:ea typeface="Times New Roman"/>
                        </a:rPr>
                        <a:t>продолжение использования продуктов Сбербанка (</a:t>
                      </a:r>
                      <a:r>
                        <a:rPr lang="ru-RU" sz="1700" b="0" baseline="0" dirty="0" smtClean="0">
                          <a:latin typeface="Georgia" pitchFamily="18" charset="0"/>
                          <a:ea typeface="Times New Roman"/>
                        </a:rPr>
                        <a:t>УМК </a:t>
                      </a:r>
                      <a:r>
                        <a:rPr lang="ru-RU" sz="1700" b="0" baseline="0" dirty="0">
                          <a:latin typeface="Georgia" pitchFamily="18" charset="0"/>
                          <a:ea typeface="Times New Roman"/>
                        </a:rPr>
                        <a:t>«Школа возможностей</a:t>
                      </a:r>
                      <a:r>
                        <a:rPr lang="ru-RU" sz="1700" b="0" baseline="0" dirty="0" smtClean="0">
                          <a:latin typeface="Georgia" pitchFamily="18" charset="0"/>
                          <a:ea typeface="Times New Roman"/>
                        </a:rPr>
                        <a:t>»,</a:t>
                      </a:r>
                      <a:r>
                        <a:rPr lang="ru-RU" sz="1700" b="0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технологий 4К, </a:t>
                      </a:r>
                      <a:r>
                        <a:rPr lang="ru-RU" sz="1700" b="0" dirty="0" smtClean="0">
                          <a:latin typeface="Georgia" pitchFamily="18" charset="0"/>
                          <a:ea typeface="Times New Roman"/>
                        </a:rPr>
                        <a:t>ПОС, «открытая</a:t>
                      </a:r>
                      <a:r>
                        <a:rPr lang="ru-RU" sz="1700" b="0" baseline="0" dirty="0" smtClean="0">
                          <a:latin typeface="Georgia" pitchFamily="18" charset="0"/>
                          <a:ea typeface="Times New Roman"/>
                        </a:rPr>
                        <a:t> стена»</a:t>
                      </a:r>
                      <a:r>
                        <a:rPr lang="ru-RU" sz="1700" b="0" dirty="0" smtClean="0">
                          <a:latin typeface="Georgia" pitchFamily="18" charset="0"/>
                          <a:ea typeface="Times New Roman"/>
                        </a:rPr>
                        <a:t>).</a:t>
                      </a:r>
                      <a:endParaRPr lang="ru-RU" sz="1700" b="0" baseline="0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174625" marR="175260" lvl="0" indent="0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44475" algn="l"/>
                        </a:tabLs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2. Расширение </a:t>
                      </a:r>
                      <a:r>
                        <a:rPr lang="ru-RU" sz="1700" b="0" dirty="0" err="1">
                          <a:latin typeface="Georgia" pitchFamily="18" charset="0"/>
                          <a:ea typeface="Times New Roman"/>
                        </a:rPr>
                        <a:t>социокультурного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 пространства ДОУ.</a:t>
                      </a:r>
                    </a:p>
                    <a:p>
                      <a:pPr marL="174625" marR="518160" lvl="0" indent="0">
                        <a:lnSpc>
                          <a:spcPct val="103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44475" algn="l"/>
                        </a:tabLs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3. Промежуточный мониторинг,</a:t>
                      </a:r>
                      <a:r>
                        <a:rPr lang="ru-RU" sz="1700" b="0" spc="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spc="-5" dirty="0">
                          <a:latin typeface="Georgia" pitchFamily="18" charset="0"/>
                          <a:ea typeface="Times New Roman"/>
                        </a:rPr>
                        <a:t>возможная</a:t>
                      </a:r>
                      <a:r>
                        <a:rPr lang="ru-RU" sz="1700" b="0" spc="-5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корректировка</a:t>
                      </a:r>
                      <a:r>
                        <a:rPr lang="ru-RU" sz="1700" b="0" spc="-60" dirty="0">
                          <a:latin typeface="Georgia" pitchFamily="18" charset="0"/>
                          <a:ea typeface="Times New Roman"/>
                        </a:rPr>
                        <a:t> 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проекта.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 marR="433070" lvl="0" indent="0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44475" algn="l"/>
                        </a:tabLs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1. Итоговый</a:t>
                      </a:r>
                      <a:r>
                        <a:rPr lang="ru-RU" sz="1700" b="0" baseline="0" dirty="0">
                          <a:latin typeface="Georgia" pitchFamily="18" charset="0"/>
                          <a:ea typeface="Times New Roman"/>
                        </a:rPr>
                        <a:t> м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ониторинг</a:t>
                      </a:r>
                      <a:r>
                        <a:rPr lang="ru-RU" sz="1700" b="0" spc="-7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и</a:t>
                      </a:r>
                      <a:r>
                        <a:rPr lang="ru-RU" sz="1700" b="0" spc="-5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экспертная</a:t>
                      </a:r>
                      <a:r>
                        <a:rPr lang="ru-RU" sz="1700" b="0" spc="-5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оценка</a:t>
                      </a:r>
                      <a:r>
                        <a:rPr lang="ru-RU" sz="1700" b="0" spc="-28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реализации</a:t>
                      </a:r>
                      <a:r>
                        <a:rPr lang="ru-RU" sz="1700" b="0" spc="-1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проекта.</a:t>
                      </a:r>
                      <a:r>
                        <a:rPr lang="ru-RU" sz="1700" b="0" spc="-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endParaRPr lang="ru-RU" sz="1700" b="0" dirty="0">
                        <a:latin typeface="Georgia" pitchFamily="18" charset="0"/>
                        <a:ea typeface="Times New Roman"/>
                      </a:endParaRPr>
                    </a:p>
                    <a:p>
                      <a:pPr marL="174625" marR="140335" lvl="0" indent="0">
                        <a:lnSpc>
                          <a:spcPct val="103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07010" algn="l"/>
                        </a:tabLst>
                      </a:pP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2. </a:t>
                      </a:r>
                      <a:r>
                        <a:rPr lang="ru-RU" sz="1700" b="0" dirty="0" smtClean="0">
                          <a:latin typeface="Georgia" pitchFamily="18" charset="0"/>
                          <a:ea typeface="Times New Roman"/>
                        </a:rPr>
                        <a:t>Транслирование</a:t>
                      </a:r>
                      <a:r>
                        <a:rPr lang="ru-RU" sz="1700" b="0" baseline="0" dirty="0" smtClean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 smtClean="0">
                          <a:latin typeface="Georgia" pitchFamily="18" charset="0"/>
                          <a:ea typeface="Times New Roman"/>
                        </a:rPr>
                        <a:t>опыта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, определение</a:t>
                      </a:r>
                      <a:r>
                        <a:rPr lang="ru-RU" sz="1700" b="0" spc="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дальнейших</a:t>
                      </a:r>
                      <a:r>
                        <a:rPr lang="ru-RU" sz="1700" b="0" spc="-3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стратегических</a:t>
                      </a:r>
                      <a:r>
                        <a:rPr lang="ru-RU" sz="1700" b="0" spc="5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целей</a:t>
                      </a:r>
                      <a:r>
                        <a:rPr lang="ru-RU" sz="1700" b="0" spc="-20" dirty="0"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1700" b="0" dirty="0">
                          <a:latin typeface="Georgia" pitchFamily="18" charset="0"/>
                          <a:ea typeface="Times New Roman"/>
                        </a:rPr>
                        <a:t>ДОУ.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21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9447333-EE09-4DB2-A67F-3DC4A4108BC2}"/>
              </a:ext>
            </a:extLst>
          </p:cNvPr>
          <p:cNvSpPr/>
          <p:nvPr/>
        </p:nvSpPr>
        <p:spPr>
          <a:xfrm>
            <a:off x="631371" y="1600199"/>
            <a:ext cx="1096191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1A6C22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«Сплоченность людей – нерушимая крепость»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1A6C22"/>
                </a:solidFill>
                <a:latin typeface="Georgia" pitchFamily="18" charset="0"/>
                <a:cs typeface="Arial" pitchFamily="34" charset="0"/>
              </a:rPr>
              <a:t>                                                                    Вальтер Скотт</a:t>
            </a:r>
            <a:endParaRPr lang="ru-RU" sz="3600" b="1" i="1" dirty="0">
              <a:solidFill>
                <a:srgbClr val="1A6C22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2" descr="C:\Users\User\Desktop\IMG_8890(1).JPG">
            <a:extLst>
              <a:ext uri="{FF2B5EF4-FFF2-40B4-BE49-F238E27FC236}">
                <a16:creationId xmlns:a16="http://schemas.microsoft.com/office/drawing/2014/main" xmlns="" id="{F7A87D83-45F1-43C1-BD8D-955F2182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5311" y="3372981"/>
            <a:ext cx="2847975" cy="2847975"/>
          </a:xfrm>
          <a:prstGeom prst="rect">
            <a:avLst/>
          </a:prstGeom>
          <a:noFill/>
        </p:spPr>
      </p:pic>
      <p:pic>
        <p:nvPicPr>
          <p:cNvPr id="4" name="Picture 2" descr="https://xn----7sbdneaaq5a3annhq3p.xn--p1ai/wp-content/uploads/2015/03/f974.jpg">
            <a:extLst>
              <a:ext uri="{FF2B5EF4-FFF2-40B4-BE49-F238E27FC236}">
                <a16:creationId xmlns:a16="http://schemas.microsoft.com/office/drawing/2014/main" xmlns="" id="{FFDCF5E9-D220-4EB9-A5AD-6C090741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1"/>
          <a:stretch/>
        </p:blipFill>
        <p:spPr bwMode="auto">
          <a:xfrm>
            <a:off x="2148839" y="2980866"/>
            <a:ext cx="3755571" cy="32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8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265"/>
            <a:ext cx="1149745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18" y="1921564"/>
            <a:ext cx="11660383" cy="4704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lvl="0"/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 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89047434"/>
              </p:ext>
            </p:extLst>
          </p:nvPr>
        </p:nvGraphicFramePr>
        <p:xfrm>
          <a:off x="284814" y="1666056"/>
          <a:ext cx="11660383" cy="470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1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265"/>
            <a:ext cx="1149745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18" y="1921564"/>
            <a:ext cx="11660383" cy="4704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lvl="0"/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 </a:t>
            </a:r>
            <a:endParaRPr lang="ru-RU" sz="3200" dirty="0"/>
          </a:p>
        </p:txBody>
      </p:sp>
      <p:pic>
        <p:nvPicPr>
          <p:cNvPr id="6" name="Picture 2" descr="D:\ФОТКИ\МБДОУ 4 (здание)\IMG_7343.JPG"/>
          <p:cNvPicPr>
            <a:picLocks noChangeAspect="1" noChangeArrowheads="1"/>
          </p:cNvPicPr>
          <p:nvPr/>
        </p:nvPicPr>
        <p:blipFill>
          <a:blip r:embed="rId2"/>
          <a:srcRect t="11699" r="10844"/>
          <a:stretch>
            <a:fillRect/>
          </a:stretch>
        </p:blipFill>
        <p:spPr bwMode="auto">
          <a:xfrm>
            <a:off x="7921769" y="3764031"/>
            <a:ext cx="3957403" cy="227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1618" y="1456664"/>
            <a:ext cx="101563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Georgia" pitchFamily="18" charset="0"/>
              </a:rPr>
              <a:t>Информация об опыте ДОУ по работе в статусе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Georgia" pitchFamily="18" charset="0"/>
              </a:rPr>
              <a:t>федеральных инновационных площадок (ФИП)</a:t>
            </a:r>
          </a:p>
          <a:p>
            <a:pPr algn="ctr"/>
            <a:endParaRPr lang="ru-RU" sz="1200" b="1" dirty="0">
              <a:solidFill>
                <a:srgbClr val="00B05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участие в апробации Всероссийского </a:t>
            </a:r>
            <a:r>
              <a:rPr lang="ru-RU" dirty="0" err="1">
                <a:solidFill>
                  <a:srgbClr val="00642D"/>
                </a:solidFill>
                <a:latin typeface="Georgia" pitchFamily="18" charset="0"/>
              </a:rPr>
              <a:t>пилотного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 проекта по развитию эмоционального интеллекта старших дошкольников «Методика развития эмоционального интеллекта детей «Академия </a:t>
            </a:r>
            <a:r>
              <a:rPr lang="ru-RU" dirty="0" err="1">
                <a:solidFill>
                  <a:srgbClr val="00642D"/>
                </a:solidFill>
                <a:latin typeface="Georgia" pitchFamily="18" charset="0"/>
              </a:rPr>
              <a:t>Монсиков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» (курс «Краски эмоций») 2017-2019 гг.;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 участие в Международном проекте «Европейский знак качества дошкольного образования» Инновационная площадка «Комплексная оценка качества дошкольного образования» 2018-2020 гг.;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 экспериментальная площадка ФГБНУ «Институт возрастной </a:t>
            </a:r>
          </a:p>
          <a:p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физиологии Российской академии образования» по теме </a:t>
            </a:r>
          </a:p>
          <a:p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исследования «Функциональное развитие (когнитивное, </a:t>
            </a:r>
          </a:p>
          <a:p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эмоциональное, физическое развитие и здоровье) детей</a:t>
            </a:r>
          </a:p>
          <a:p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 дошкольного возраста» 2019-2021 гг.;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 инновационная площадка по Программе «По развитию </a:t>
            </a:r>
          </a:p>
          <a:p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личностного потенциала у детей дошкольного и школьного </a:t>
            </a:r>
          </a:p>
          <a:p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возраста», реализуемая Благотворительным фондом «Вклад в</a:t>
            </a:r>
          </a:p>
          <a:p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будущее» 2022-2024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2291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63386"/>
            <a:ext cx="12166603" cy="19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предварительные выводы Исследования СРЕДЫ ОО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Качественная характеристика образовательной среды</a:t>
            </a:r>
            <a:endParaRPr lang="ru-RU" altLang="ru-RU" sz="1600" b="1" cap="all" dirty="0">
              <a:solidFill>
                <a:srgbClr val="00642D"/>
              </a:solidFill>
              <a:latin typeface="Georgia" pitchFamily="18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xmlns="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9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63604F76-7533-4C44-B990-B91A9922F2B2}"/>
              </a:ext>
            </a:extLst>
          </p:cNvPr>
          <p:cNvGraphicFramePr>
            <a:graphicFrameLocks/>
          </p:cNvGraphicFramePr>
          <p:nvPr/>
        </p:nvGraphicFramePr>
        <p:xfrm>
          <a:off x="490068" y="2293467"/>
          <a:ext cx="5192487" cy="374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52735224"/>
              </p:ext>
            </p:extLst>
          </p:nvPr>
        </p:nvGraphicFramePr>
        <p:xfrm>
          <a:off x="6123215" y="2293467"/>
          <a:ext cx="5737352" cy="374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8506" y="6041573"/>
            <a:ext cx="736017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A6C22"/>
                </a:solidFill>
                <a:latin typeface="Georgia" pitchFamily="18" charset="0"/>
              </a:rPr>
              <a:t>Преобладание карьерной среды</a:t>
            </a:r>
          </a:p>
        </p:txBody>
      </p:sp>
    </p:spTree>
    <p:extLst>
      <p:ext uri="{BB962C8B-B14F-4D97-AF65-F5344CB8AC3E}">
        <p14:creationId xmlns:p14="http://schemas.microsoft.com/office/powerpoint/2010/main" xmlns="" val="2036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17" y="930731"/>
            <a:ext cx="10450287" cy="25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предварительные выводы Исследования СРЕДЫ ОО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Количественная характеристика образовательной среды ДОУ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xmlns="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9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4DDF24EC-05E8-409F-B8F5-33A0E48A3D0B}"/>
              </a:ext>
            </a:extLst>
          </p:cNvPr>
          <p:cNvGraphicFramePr>
            <a:graphicFrameLocks/>
          </p:cNvGraphicFramePr>
          <p:nvPr/>
        </p:nvGraphicFramePr>
        <p:xfrm>
          <a:off x="299803" y="2293467"/>
          <a:ext cx="6760564" cy="437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20722" y="2473377"/>
            <a:ext cx="5339847" cy="1592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300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Оценка</a:t>
            </a:r>
            <a:r>
              <a:rPr lang="ru-RU" altLang="ru-RU" sz="1300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 </a:t>
            </a:r>
            <a:r>
              <a:rPr lang="ru-RU" altLang="ru-RU" sz="1300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параметров  образовательной среды по группам экспертов  (администрация, педагоги, родители) показала низкую степень  широты, обобщенности и активности</a:t>
            </a:r>
          </a:p>
        </p:txBody>
      </p:sp>
      <p:sp>
        <p:nvSpPr>
          <p:cNvPr id="12290" name="AutoShape 2" descr="Трехмерный человеческий персонаж с красным знаком вопроса стоковое фото  ©JohanH 8890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Трехмерный человеческий персонаж с красным знаком вопроса стоковое фото  ©JohanH 8890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Трехмерный человеческий персонаж с красным знаком вопроса стоковое фото  ©JohanH 8890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FullSizeRender.jpg"/>
          <p:cNvPicPr>
            <a:picLocks noChangeAspect="1"/>
          </p:cNvPicPr>
          <p:nvPr/>
        </p:nvPicPr>
        <p:blipFill rotWithShape="1">
          <a:blip r:embed="rId3"/>
          <a:srcRect t="5458"/>
          <a:stretch/>
        </p:blipFill>
        <p:spPr>
          <a:xfrm>
            <a:off x="8423555" y="4066120"/>
            <a:ext cx="2255660" cy="279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6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19800"/>
            <a:ext cx="12166603" cy="10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ns Text Semibold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7" y="2816107"/>
            <a:ext cx="11012556" cy="338591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357188">
              <a:buFontTx/>
              <a:buChar char="-"/>
            </a:pPr>
            <a:endParaRPr lang="ru-RU" sz="2800" dirty="0"/>
          </a:p>
          <a:p>
            <a:pPr marL="357188">
              <a:buFontTx/>
              <a:buChar char="-"/>
            </a:pPr>
            <a:endParaRPr lang="ru-RU" sz="2800" dirty="0"/>
          </a:p>
          <a:p>
            <a:pPr marL="357188"/>
            <a:endParaRPr lang="ru-RU" sz="3600" dirty="0"/>
          </a:p>
          <a:p>
            <a:pPr marL="357188"/>
            <a:endParaRPr lang="ru-RU" sz="3600" dirty="0"/>
          </a:p>
          <a:p>
            <a:endParaRPr lang="ru-RU" sz="3600" b="1" dirty="0"/>
          </a:p>
          <a:p>
            <a:pPr lvl="0">
              <a:buClr>
                <a:srgbClr val="F69200"/>
              </a:buClr>
              <a:buSzPct val="100000"/>
            </a:pPr>
            <a:endParaRPr lang="ru-RU" sz="2800" dirty="0"/>
          </a:p>
          <a:p>
            <a:pPr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00304332"/>
              </p:ext>
            </p:extLst>
          </p:nvPr>
        </p:nvGraphicFramePr>
        <p:xfrm>
          <a:off x="159026" y="1834474"/>
          <a:ext cx="12032973" cy="302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" y="4557012"/>
            <a:ext cx="121666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algn="ctr"/>
            <a:r>
              <a:rPr lang="ru-RU" sz="2000" b="1" u="sng" dirty="0">
                <a:solidFill>
                  <a:srgbClr val="00642D"/>
                </a:solidFill>
                <a:latin typeface="Georgia" pitchFamily="18" charset="0"/>
              </a:rPr>
              <a:t>Ожидаемый результат </a:t>
            </a:r>
          </a:p>
          <a:p>
            <a:pPr marL="357188" algn="ctr"/>
            <a:r>
              <a:rPr lang="ru-RU" sz="2000" b="1" u="sng" dirty="0">
                <a:solidFill>
                  <a:srgbClr val="00642D"/>
                </a:solidFill>
                <a:latin typeface="Georgia" pitchFamily="18" charset="0"/>
              </a:rPr>
              <a:t> (Образ желаемого состояния ДОУ по формуле “3+2”)</a:t>
            </a:r>
            <a:endParaRPr lang="ru-RU" sz="1600" b="1" u="sng" dirty="0">
              <a:solidFill>
                <a:srgbClr val="00642D"/>
              </a:solidFill>
              <a:latin typeface="Georgia" pitchFamily="18" charset="0"/>
            </a:endParaRP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-Организационно-технологический компонент;</a:t>
            </a: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-Социальный компонент;</a:t>
            </a:r>
          </a:p>
          <a:p>
            <a:pPr marL="357188" algn="ctr">
              <a:buFontTx/>
              <a:buChar char="-"/>
            </a:pPr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Пространственно-предметный компонент;</a:t>
            </a: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-Ресурсное обеспечение;</a:t>
            </a: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-Управленческое сопровождение.</a:t>
            </a:r>
            <a:endParaRPr lang="ru-RU" dirty="0">
              <a:solidFill>
                <a:srgbClr val="00642D"/>
              </a:solidFill>
              <a:latin typeface="Georgia" pitchFamily="18" charset="0"/>
            </a:endParaRPr>
          </a:p>
        </p:txBody>
      </p:sp>
      <p:pic>
        <p:nvPicPr>
          <p:cNvPr id="10244" name="Picture 4" descr="Картинки знак вопроса (32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2644" y="1834474"/>
            <a:ext cx="2227861" cy="24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66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A5C9BF40-302D-664E-A89C-4A9D9320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4283"/>
            <a:ext cx="120994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ЦЕЛЕВЫЕ ГРУППЫ ПРОЕКТА, БЛАГОПОЛУЧАТЕЛИ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66A7CB49-2F08-424B-AF98-CD02DAD9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8" y="2354256"/>
            <a:ext cx="11487705" cy="39178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725" dirty="0"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210218766"/>
              </p:ext>
            </p:extLst>
          </p:nvPr>
        </p:nvGraphicFramePr>
        <p:xfrm>
          <a:off x="390618" y="1948722"/>
          <a:ext cx="11286721" cy="451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дминистратор\Desktop\рукопожатие-17242411_c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147" y="3533498"/>
            <a:ext cx="2226845" cy="273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05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4E96B92-3D58-5640-8F47-6C7FF26FC0A7}"/>
              </a:ext>
            </a:extLst>
          </p:cNvPr>
          <p:cNvGrpSpPr/>
          <p:nvPr/>
        </p:nvGrpSpPr>
        <p:grpSpPr>
          <a:xfrm>
            <a:off x="869431" y="538843"/>
            <a:ext cx="3912432" cy="2307425"/>
            <a:chOff x="-150473" y="1310509"/>
            <a:chExt cx="2821371" cy="1756986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xmlns="" id="{8C2CE251-2A30-654D-B8B8-5939418F3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74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28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charset="0"/>
                  <a:cs typeface="SB Sans Text Semibold" panose="020B0503040504020204" pitchFamily="34" charset="0"/>
                </a:rPr>
                <a:t>Главная Цель ПРОЕКТА 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F69200"/>
                </a:buClr>
                <a:buSzPct val="100000"/>
              </a:pPr>
              <a:r>
                <a:rPr lang="ru-RU" altLang="ru-RU" sz="24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panose="020B0303040000020004" pitchFamily="34" charset="0"/>
                  <a:cs typeface="SB Sans Text Semibold" panose="020B0503040504020204" pitchFamily="34" charset="0"/>
                </a:rPr>
                <a:t>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xmlns="" id="{7C7C77AC-B257-A344-9FE3-03422A19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782790-BF44-3D4C-AA86-1301315C48D8}"/>
              </a:ext>
            </a:extLst>
          </p:cNvPr>
          <p:cNvSpPr/>
          <p:nvPr/>
        </p:nvSpPr>
        <p:spPr>
          <a:xfrm>
            <a:off x="5715000" y="1169235"/>
            <a:ext cx="6292124" cy="5216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64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  <a:p>
            <a:r>
              <a:rPr lang="ru-RU" sz="2000" dirty="0"/>
              <a:t> </a:t>
            </a:r>
            <a:endParaRPr lang="ru-RU" sz="2000" b="1" dirty="0"/>
          </a:p>
          <a:p>
            <a:endParaRPr lang="ru-RU" sz="3200" b="1" dirty="0"/>
          </a:p>
          <a:p>
            <a:endParaRPr lang="ru-RU" sz="2000" b="1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Цель 1: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Создание «творческой» личностно-развивающей образовательной среды предоставит новые возможности для всех участников 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Цель 2: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Формирование </a:t>
            </a:r>
            <a:r>
              <a:rPr lang="ru-RU" dirty="0" err="1">
                <a:solidFill>
                  <a:srgbClr val="00642D"/>
                </a:solidFill>
                <a:latin typeface="Georgia" pitchFamily="18" charset="0"/>
              </a:rPr>
              <a:t>социокультурного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 образовательного пространства взаимодействия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 детей, родителей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, педагогов, социальных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партнеров через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совместную детско-взрослую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деятельность</a:t>
            </a:r>
            <a:endParaRPr lang="ru-RU" dirty="0">
              <a:solidFill>
                <a:srgbClr val="00642D"/>
              </a:solidFill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  <a:p>
            <a:pPr lvl="0"/>
            <a:r>
              <a:rPr lang="ru-RU" b="1" dirty="0">
                <a:latin typeface="Georgia" pitchFamily="18" charset="0"/>
              </a:rPr>
              <a:t>Цель 3: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Развитие  профессиональных и личностных компетенций административной команды и педагогического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коллектива</a:t>
            </a:r>
            <a:endParaRPr lang="ru-RU" dirty="0">
              <a:solidFill>
                <a:srgbClr val="00642D"/>
              </a:solidFill>
              <a:latin typeface="Georgia" pitchFamily="18" charset="0"/>
            </a:endParaRPr>
          </a:p>
          <a:p>
            <a:pPr lvl="0"/>
            <a:endParaRPr lang="ru-RU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Цель 4: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Обновление содержания образования в итоге построения ЛРОС по формуле «3+2»</a:t>
            </a:r>
          </a:p>
          <a:p>
            <a:endParaRPr lang="ru-RU" dirty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170" y="2846267"/>
            <a:ext cx="5201587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A6C2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Модернизация ЛРОС, обеспечивающей развитие личностного потенциала участников образовательных отношений, и расширение социокультурного пространства в ДОУ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www.trautenberk.com/wp-content/uploads/2020/03/Depositphotos_26871073_l-2015.jpg">
            <a:extLst>
              <a:ext uri="{FF2B5EF4-FFF2-40B4-BE49-F238E27FC236}">
                <a16:creationId xmlns:a16="http://schemas.microsoft.com/office/drawing/2014/main" xmlns="" id="{BD24BCF8-50EF-470B-8582-9521F601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212" y="4617054"/>
            <a:ext cx="2960914" cy="222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0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765" y="1126484"/>
            <a:ext cx="88259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400" b="1" u="sng" dirty="0" smtClean="0">
                <a:solidFill>
                  <a:srgbClr val="1A6C22"/>
                </a:solidFill>
                <a:latin typeface="Georgia" pitchFamily="18" charset="0"/>
              </a:rPr>
              <a:t>Образ желаемого состояния ДОУ по формуле «3+2»</a:t>
            </a:r>
            <a:endParaRPr lang="ru-RU" sz="2400" dirty="0">
              <a:solidFill>
                <a:srgbClr val="1A6C2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9230" y="1588149"/>
          <a:ext cx="115279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795"/>
                <a:gridCol w="3886875"/>
                <a:gridCol w="3959300"/>
              </a:tblGrid>
              <a:tr h="9026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u="sng" baseline="0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Организационно-технологический компонент</a:t>
                      </a: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Социальный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компонент:</a:t>
                      </a:r>
                      <a:endParaRPr lang="ru-RU" sz="1800" b="1" u="sng" dirty="0">
                        <a:solidFill>
                          <a:srgbClr val="00642D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Пространственно-предметный компонент:</a:t>
                      </a:r>
                      <a:endParaRPr lang="ru-RU" sz="1800" dirty="0" smtClean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41222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р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еализация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УМК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«Школа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возможностей» и вариативных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инструментов развития ЛП из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«продуктовой» линейки Фонда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«Вклад в будущее»;</a:t>
                      </a: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0" lvl="0" indent="0"/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- развитие профессиональных и личностных компетенций педагогов </a:t>
                      </a:r>
                      <a:r>
                        <a:rPr lang="ru-RU" sz="1800" b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(ПОС, </a:t>
                      </a:r>
                      <a:r>
                        <a:rPr lang="ru-RU" sz="1800" b="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коучинг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–студия)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lvl="0" indent="0">
                        <a:buFontTx/>
                        <a:buChar char="-"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позитивные изменения в межличностных взаимоотношениях всех участников образовательных отношений;</a:t>
                      </a:r>
                    </a:p>
                    <a:p>
                      <a:pPr marL="185738" lvl="0" indent="0">
                        <a:buFontTx/>
                        <a:buNone/>
                      </a:pPr>
                      <a:endParaRPr lang="ru-RU" sz="18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Char char="-"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командообразование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детей, родителей, педагогов (клубы детско-родительские, по интересам, тренинги);</a:t>
                      </a:r>
                    </a:p>
                    <a:p>
                      <a:pPr marL="185738" lvl="0" indent="0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185738" lvl="0" indent="0">
                        <a:buFontTx/>
                        <a:buChar char="-"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укрепление партнерских связей с социумом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lvl="0" indent="0">
                        <a:buFontTx/>
                        <a:buChar char="-"/>
                        <a:tabLst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создание условий для  самовыражения посредством организации дополнительных образовательных  зон с учетом социально-ориентированного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дизайна 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(«открытая стена», зоны релаксации,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рефлексивные панели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);</a:t>
                      </a:r>
                    </a:p>
                    <a:p>
                      <a:pPr marL="185738" lvl="0" indent="0">
                        <a:buFontTx/>
                        <a:buNone/>
                        <a:tabLst/>
                      </a:pP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Char char="-"/>
                        <a:tabLst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организация игрового пространства (технология 4К - кооперация, коммуникация)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None/>
                        <a:tabLst/>
                      </a:pP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None/>
                        <a:tabLst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3674</TotalTime>
  <Words>1099</Words>
  <Application>Microsoft Office PowerPoint</Application>
  <PresentationFormat>Произвольный</PresentationFormat>
  <Paragraphs>213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User</cp:lastModifiedBy>
  <cp:revision>202</cp:revision>
  <dcterms:created xsi:type="dcterms:W3CDTF">2021-05-31T10:14:14Z</dcterms:created>
  <dcterms:modified xsi:type="dcterms:W3CDTF">2022-03-16T12:25:40Z</dcterms:modified>
</cp:coreProperties>
</file>